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4"/>
  </p:notesMasterIdLst>
  <p:sldIdLst>
    <p:sldId id="256" r:id="rId2"/>
    <p:sldId id="264" r:id="rId3"/>
    <p:sldId id="267" r:id="rId4"/>
    <p:sldId id="274" r:id="rId5"/>
    <p:sldId id="266" r:id="rId6"/>
    <p:sldId id="270" r:id="rId7"/>
    <p:sldId id="271" r:id="rId8"/>
    <p:sldId id="272" r:id="rId9"/>
    <p:sldId id="273" r:id="rId10"/>
    <p:sldId id="275" r:id="rId11"/>
    <p:sldId id="276" r:id="rId12"/>
    <p:sldId id="277" r:id="rId13"/>
  </p:sldIdLst>
  <p:sldSz cx="8750300" cy="68770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275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 Rosson" initials="LR" lastIdx="24" clrIdx="0">
    <p:extLst>
      <p:ext uri="{19B8F6BF-5375-455C-9EA6-DF929625EA0E}">
        <p15:presenceInfo xmlns:p15="http://schemas.microsoft.com/office/powerpoint/2012/main" userId="S::Lou.Rosson@eastamb.nhs.uk::160f9f9b-86e3-4aa7-a623-f7588d4b8c70" providerId="AD"/>
      </p:ext>
    </p:extLst>
  </p:cmAuthor>
  <p:cmAuthor id="2" name="Taya Cleghorn" initials="TC" lastIdx="3" clrIdx="1">
    <p:extLst>
      <p:ext uri="{19B8F6BF-5375-455C-9EA6-DF929625EA0E}">
        <p15:presenceInfo xmlns:p15="http://schemas.microsoft.com/office/powerpoint/2012/main" userId="S::Taya.Cleghorn@eastamb.nhs.uk::1dfeaf53-ebbf-490e-970a-506aa279a78e" providerId="AD"/>
      </p:ext>
    </p:extLst>
  </p:cmAuthor>
  <p:cmAuthor id="3" name="Genine Thompson" initials="GT" lastIdx="11" clrIdx="2">
    <p:extLst>
      <p:ext uri="{19B8F6BF-5375-455C-9EA6-DF929625EA0E}">
        <p15:presenceInfo xmlns:p15="http://schemas.microsoft.com/office/powerpoint/2012/main" userId="S::Genine.Thompson@eastamb.nhs.uk::f23b6a0a-3bab-4f22-b467-c3d06e02c4c5" providerId="AD"/>
      </p:ext>
    </p:extLst>
  </p:cmAuthor>
  <p:cmAuthor id="4" name="Amy Furlong" initials="AF" lastIdx="3" clrIdx="3">
    <p:extLst>
      <p:ext uri="{19B8F6BF-5375-455C-9EA6-DF929625EA0E}">
        <p15:presenceInfo xmlns:p15="http://schemas.microsoft.com/office/powerpoint/2012/main" userId="S::Amy.Furlong@eastamb.nhs.uk::e111e69d-bdc8-46da-ad31-e5ce3e2e3e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52" autoAdjust="0"/>
    <p:restoredTop sz="89717" autoAdjust="0"/>
  </p:normalViewPr>
  <p:slideViewPr>
    <p:cSldViewPr snapToGrid="0" snapToObjects="1">
      <p:cViewPr varScale="1">
        <p:scale>
          <a:sx n="76" d="100"/>
          <a:sy n="76" d="100"/>
        </p:scale>
        <p:origin x="1432" y="48"/>
      </p:cViewPr>
      <p:guideLst>
        <p:guide orient="horz" pos="2166"/>
        <p:guide pos="2756"/>
      </p:guideLst>
    </p:cSldViewPr>
  </p:slideViewPr>
  <p:outlineViewPr>
    <p:cViewPr>
      <p:scale>
        <a:sx n="33" d="100"/>
        <a:sy n="33" d="100"/>
      </p:scale>
      <p:origin x="0" y="-504"/>
    </p:cViewPr>
  </p:outlineViewPr>
  <p:notesTextViewPr>
    <p:cViewPr>
      <p:scale>
        <a:sx n="100" d="100"/>
        <a:sy n="100" d="100"/>
      </p:scale>
      <p:origin x="0" y="0"/>
    </p:cViewPr>
  </p:notesTextViewPr>
  <p:notesViewPr>
    <p:cSldViewPr snapToGrid="0" snapToObjects="1">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C2D9F4-041D-4EA8-91E4-E31B884D6935}" type="datetimeFigureOut">
              <a:rPr lang="en-GB" smtClean="0"/>
              <a:t>29/07/2021</a:t>
            </a:fld>
            <a:endParaRPr lang="en-GB" dirty="0"/>
          </a:p>
        </p:txBody>
      </p:sp>
      <p:sp>
        <p:nvSpPr>
          <p:cNvPr id="4" name="Slide Image Placeholder 3"/>
          <p:cNvSpPr>
            <a:spLocks noGrp="1" noRot="1" noChangeAspect="1"/>
          </p:cNvSpPr>
          <p:nvPr>
            <p:ph type="sldImg" idx="2"/>
          </p:nvPr>
        </p:nvSpPr>
        <p:spPr>
          <a:xfrm>
            <a:off x="1247775" y="685800"/>
            <a:ext cx="436245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BDD9A-05A2-4CCB-9571-6E578760D0E2}" type="slidenum">
              <a:rPr lang="en-GB" smtClean="0"/>
              <a:t>‹#›</a:t>
            </a:fld>
            <a:endParaRPr lang="en-GB" dirty="0"/>
          </a:p>
        </p:txBody>
      </p:sp>
    </p:spTree>
    <p:extLst>
      <p:ext uri="{BB962C8B-B14F-4D97-AF65-F5344CB8AC3E}">
        <p14:creationId xmlns:p14="http://schemas.microsoft.com/office/powerpoint/2010/main" val="238276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pp-eeas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2" name="Title 1"/>
          <p:cNvSpPr>
            <a:spLocks noGrp="1"/>
          </p:cNvSpPr>
          <p:nvPr>
            <p:ph type="ctrTitle" hasCustomPrompt="1"/>
          </p:nvPr>
        </p:nvSpPr>
        <p:spPr>
          <a:xfrm>
            <a:off x="385048" y="2808608"/>
            <a:ext cx="6207832" cy="913444"/>
          </a:xfrm>
        </p:spPr>
        <p:txBody>
          <a:bodyPr/>
          <a:lstStyle>
            <a:lvl1pPr algn="l">
              <a:defRPr b="1">
                <a:solidFill>
                  <a:srgbClr val="009D3D"/>
                </a:solidFill>
                <a:latin typeface="Roboto slab"/>
                <a:cs typeface="Roboto slab"/>
              </a:defRPr>
            </a:lvl1pPr>
          </a:lstStyle>
          <a:p>
            <a:r>
              <a:rPr lang="en-GB" dirty="0"/>
              <a:t>Click to add title</a:t>
            </a:r>
            <a:endParaRPr lang="en-US" dirty="0"/>
          </a:p>
        </p:txBody>
      </p:sp>
      <p:sp>
        <p:nvSpPr>
          <p:cNvPr id="3" name="Subtitle 2"/>
          <p:cNvSpPr>
            <a:spLocks noGrp="1"/>
          </p:cNvSpPr>
          <p:nvPr>
            <p:ph type="subTitle" idx="1"/>
          </p:nvPr>
        </p:nvSpPr>
        <p:spPr>
          <a:xfrm>
            <a:off x="385048" y="3853273"/>
            <a:ext cx="4158919" cy="437199"/>
          </a:xfrm>
        </p:spPr>
        <p:txBody>
          <a:bodyPr>
            <a:normAutofit/>
          </a:bodyPr>
          <a:lstStyle>
            <a:lvl1pPr marL="0" indent="0" algn="l">
              <a:buNone/>
              <a:defRPr sz="1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49786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2" name="Title 1"/>
          <p:cNvSpPr>
            <a:spLocks noGrp="1"/>
          </p:cNvSpPr>
          <p:nvPr>
            <p:ph type="title" hasCustomPrompt="1"/>
          </p:nvPr>
        </p:nvSpPr>
        <p:spPr>
          <a:xfrm>
            <a:off x="296688" y="348272"/>
            <a:ext cx="8016099" cy="796819"/>
          </a:xfrm>
        </p:spPr>
        <p:txBody>
          <a:bodyPr>
            <a:noAutofit/>
          </a:bodyPr>
          <a:lstStyle>
            <a:lvl1pPr algn="l">
              <a:defRPr sz="3600" b="1">
                <a:solidFill>
                  <a:srgbClr val="009D3D"/>
                </a:solidFill>
                <a:latin typeface="Roboto slab"/>
                <a:cs typeface="Roboto slab"/>
              </a:defRPr>
            </a:lvl1pPr>
          </a:lstStyle>
          <a:p>
            <a:r>
              <a:rPr lang="en-GB" dirty="0"/>
              <a:t>Insert page title</a:t>
            </a:r>
            <a:endParaRPr lang="en-US" dirty="0"/>
          </a:p>
        </p:txBody>
      </p:sp>
      <p:sp>
        <p:nvSpPr>
          <p:cNvPr id="3" name="Content Placeholder 2"/>
          <p:cNvSpPr>
            <a:spLocks noGrp="1"/>
          </p:cNvSpPr>
          <p:nvPr>
            <p:ph idx="1" hasCustomPrompt="1"/>
          </p:nvPr>
        </p:nvSpPr>
        <p:spPr>
          <a:xfrm>
            <a:off x="296688" y="1604649"/>
            <a:ext cx="8016099" cy="4058346"/>
          </a:xfrm>
        </p:spPr>
        <p:txBody>
          <a:bodyPr/>
          <a:lstStyle>
            <a:lvl1pPr>
              <a:defRPr sz="2400" b="1" baseline="0">
                <a:solidFill>
                  <a:srgbClr val="009D3D"/>
                </a:solidFill>
                <a:latin typeface="Roboto slab"/>
                <a:cs typeface="Roboto slab"/>
              </a:defRPr>
            </a:lvl1pPr>
            <a:lvl2pPr marL="914400" indent="-457200">
              <a:buFont typeface="Arial"/>
              <a:buChar char="•"/>
              <a:defRPr sz="2000">
                <a:latin typeface="Arial"/>
                <a:cs typeface="Arial"/>
              </a:defRPr>
            </a:lvl2pPr>
            <a:lvl3pPr marL="1257300" indent="-342900">
              <a:buFont typeface="Arial"/>
              <a:buChar char="•"/>
              <a:defRPr sz="1800">
                <a:latin typeface="Arial"/>
                <a:cs typeface="Arial"/>
              </a:defRPr>
            </a:lvl3pPr>
            <a:lvl4pPr marL="1714500" indent="-342900">
              <a:buFont typeface="Arial"/>
              <a:buChar char="•"/>
              <a:defRPr sz="1600">
                <a:latin typeface="Arial"/>
                <a:cs typeface="Arial"/>
              </a:defRPr>
            </a:lvl4pPr>
            <a:lvl5pPr marL="2171700" indent="-342900">
              <a:buFont typeface="Arial"/>
              <a:buChar char="•"/>
              <a:defRPr sz="1600">
                <a:latin typeface="Arial"/>
                <a:cs typeface="Arial"/>
              </a:defRPr>
            </a:lvl5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8603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3" name="Content Placeholder 2"/>
          <p:cNvSpPr>
            <a:spLocks noGrp="1"/>
          </p:cNvSpPr>
          <p:nvPr>
            <p:ph sz="half" idx="1" hasCustomPrompt="1"/>
          </p:nvPr>
        </p:nvSpPr>
        <p:spPr>
          <a:xfrm>
            <a:off x="286277" y="1646288"/>
            <a:ext cx="3959999" cy="4011501"/>
          </a:xfrm>
        </p:spPr>
        <p:txBody>
          <a:bodyPr/>
          <a:lstStyle>
            <a:lvl1pPr marL="0" indent="0">
              <a:buNone/>
              <a:defRPr sz="2400" b="1" i="0">
                <a:solidFill>
                  <a:srgbClr val="009D3D"/>
                </a:solidFill>
                <a:latin typeface="Roboto slab"/>
                <a:cs typeface="Roboto slab"/>
              </a:defRPr>
            </a:lvl1pPr>
            <a:lvl2pPr marL="800100" indent="-342900">
              <a:buFont typeface="Arial"/>
              <a:buChar char="•"/>
              <a:defRPr sz="2000">
                <a:latin typeface="Arial"/>
                <a:cs typeface="Arial"/>
              </a:defRPr>
            </a:lvl2pPr>
            <a:lvl3pPr marL="1257300" indent="-342900">
              <a:buFont typeface="Arial"/>
              <a:buChar char="•"/>
              <a:defRPr sz="1800">
                <a:latin typeface="Arial"/>
                <a:cs typeface="Arial"/>
              </a:defRPr>
            </a:lvl3pPr>
            <a:lvl4pPr marL="1657350" indent="-285750">
              <a:buFont typeface="Arial"/>
              <a:buChar char="•"/>
              <a:defRPr sz="1600">
                <a:latin typeface="Arial"/>
                <a:cs typeface="Arial"/>
              </a:defRPr>
            </a:lvl4pPr>
            <a:lvl5pPr marL="2114550" indent="-285750">
              <a:buFont typeface="Arial"/>
              <a:buChar char="•"/>
              <a:defRPr sz="1600">
                <a:latin typeface="Arial"/>
                <a:cs typeface="Arial"/>
              </a:defRPr>
            </a:lvl5pPr>
            <a:lvl6pPr>
              <a:defRPr sz="1800"/>
            </a:lvl6pPr>
            <a:lvl7pPr>
              <a:defRPr sz="1800"/>
            </a:lvl7pPr>
            <a:lvl8pPr>
              <a:defRPr sz="1800"/>
            </a:lvl8pPr>
            <a:lvl9pPr>
              <a:defRPr sz="1800"/>
            </a:lvl9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p:cNvSpPr>
            <a:spLocks noGrp="1"/>
          </p:cNvSpPr>
          <p:nvPr>
            <p:ph type="title" hasCustomPrompt="1"/>
          </p:nvPr>
        </p:nvSpPr>
        <p:spPr>
          <a:xfrm>
            <a:off x="286277" y="348272"/>
            <a:ext cx="8140661" cy="796819"/>
          </a:xfrm>
        </p:spPr>
        <p:txBody>
          <a:bodyPr>
            <a:noAutofit/>
          </a:bodyPr>
          <a:lstStyle>
            <a:lvl1pPr algn="l">
              <a:defRPr sz="3600" b="1">
                <a:solidFill>
                  <a:srgbClr val="009D3D"/>
                </a:solidFill>
                <a:latin typeface="Roboto slab"/>
                <a:cs typeface="Roboto slab"/>
              </a:defRPr>
            </a:lvl1pPr>
          </a:lstStyle>
          <a:p>
            <a:r>
              <a:rPr lang="en-GB" dirty="0"/>
              <a:t>Insert page title</a:t>
            </a:r>
            <a:endParaRPr lang="en-US" dirty="0"/>
          </a:p>
        </p:txBody>
      </p:sp>
      <p:sp>
        <p:nvSpPr>
          <p:cNvPr id="11" name="Picture Placeholder 2"/>
          <p:cNvSpPr>
            <a:spLocks noGrp="1"/>
          </p:cNvSpPr>
          <p:nvPr>
            <p:ph type="pic" idx="10" hasCustomPrompt="1"/>
          </p:nvPr>
        </p:nvSpPr>
        <p:spPr>
          <a:xfrm>
            <a:off x="4476323" y="1646288"/>
            <a:ext cx="3950615" cy="4011501"/>
          </a:xfrm>
        </p:spPr>
        <p:txBody>
          <a:bodyPr>
            <a:normAutofit/>
          </a:bodyPr>
          <a:lstStyle>
            <a:lvl1pPr marL="0" indent="0">
              <a:buNone/>
              <a:defRPr sz="1200" baseline="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image or click to use media browser</a:t>
            </a:r>
          </a:p>
        </p:txBody>
      </p:sp>
    </p:spTree>
    <p:extLst>
      <p:ext uri="{BB962C8B-B14F-4D97-AF65-F5344CB8AC3E}">
        <p14:creationId xmlns:p14="http://schemas.microsoft.com/office/powerpoint/2010/main" val="165834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8" name="Picture 17"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12" name="Content Placeholder 2"/>
          <p:cNvSpPr>
            <a:spLocks noGrp="1"/>
          </p:cNvSpPr>
          <p:nvPr>
            <p:ph sz="half" idx="1" hasCustomPrompt="1"/>
          </p:nvPr>
        </p:nvSpPr>
        <p:spPr>
          <a:xfrm>
            <a:off x="286277" y="1646288"/>
            <a:ext cx="3959999" cy="4011501"/>
          </a:xfrm>
        </p:spPr>
        <p:txBody>
          <a:bodyPr/>
          <a:lstStyle>
            <a:lvl1pPr marL="0" indent="0">
              <a:buNone/>
              <a:defRPr sz="2400" b="1" i="0">
                <a:solidFill>
                  <a:srgbClr val="009D3D"/>
                </a:solidFill>
                <a:latin typeface="Roboto slab"/>
                <a:cs typeface="Roboto slab"/>
              </a:defRPr>
            </a:lvl1pPr>
            <a:lvl2pPr marL="800100" indent="-342900">
              <a:buFont typeface="Arial"/>
              <a:buChar char="•"/>
              <a:defRPr sz="2000">
                <a:latin typeface="Arial"/>
                <a:cs typeface="Arial"/>
              </a:defRPr>
            </a:lvl2pPr>
            <a:lvl3pPr marL="1257300" indent="-342900">
              <a:buFont typeface="Arial"/>
              <a:buChar char="•"/>
              <a:defRPr sz="1800">
                <a:latin typeface="Arial"/>
                <a:cs typeface="Arial"/>
              </a:defRPr>
            </a:lvl3pPr>
            <a:lvl4pPr marL="1657350" indent="-285750">
              <a:buFont typeface="Arial"/>
              <a:buChar char="•"/>
              <a:defRPr sz="1600">
                <a:latin typeface="Arial"/>
                <a:cs typeface="Arial"/>
              </a:defRPr>
            </a:lvl4pPr>
            <a:lvl5pPr marL="2114550" indent="-285750">
              <a:buFont typeface="Arial"/>
              <a:buChar char="•"/>
              <a:defRPr sz="1600">
                <a:latin typeface="Arial"/>
                <a:cs typeface="Arial"/>
              </a:defRPr>
            </a:lvl5pPr>
            <a:lvl6pPr>
              <a:defRPr sz="1800"/>
            </a:lvl6pPr>
            <a:lvl7pPr>
              <a:defRPr sz="1800"/>
            </a:lvl7pPr>
            <a:lvl8pPr>
              <a:defRPr sz="1800"/>
            </a:lvl8pPr>
            <a:lvl9pPr>
              <a:defRPr sz="1800"/>
            </a:lvl9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1"/>
          <p:cNvSpPr>
            <a:spLocks noGrp="1"/>
          </p:cNvSpPr>
          <p:nvPr>
            <p:ph type="title" hasCustomPrompt="1"/>
          </p:nvPr>
        </p:nvSpPr>
        <p:spPr>
          <a:xfrm>
            <a:off x="286277" y="348272"/>
            <a:ext cx="8140661" cy="796819"/>
          </a:xfrm>
        </p:spPr>
        <p:txBody>
          <a:bodyPr>
            <a:noAutofit/>
          </a:bodyPr>
          <a:lstStyle>
            <a:lvl1pPr algn="l">
              <a:defRPr sz="3600" b="1">
                <a:solidFill>
                  <a:srgbClr val="009D3D"/>
                </a:solidFill>
                <a:latin typeface="Roboto slab"/>
                <a:cs typeface="Roboto slab"/>
              </a:defRPr>
            </a:lvl1pPr>
          </a:lstStyle>
          <a:p>
            <a:r>
              <a:rPr lang="en-GB" dirty="0"/>
              <a:t>Insert page title</a:t>
            </a:r>
            <a:endParaRPr lang="en-US" dirty="0"/>
          </a:p>
        </p:txBody>
      </p:sp>
      <p:sp>
        <p:nvSpPr>
          <p:cNvPr id="14" name="Content Placeholder 2"/>
          <p:cNvSpPr>
            <a:spLocks noGrp="1"/>
          </p:cNvSpPr>
          <p:nvPr>
            <p:ph sz="half" idx="10" hasCustomPrompt="1"/>
          </p:nvPr>
        </p:nvSpPr>
        <p:spPr>
          <a:xfrm>
            <a:off x="4466938" y="1646288"/>
            <a:ext cx="3959999" cy="4011501"/>
          </a:xfrm>
        </p:spPr>
        <p:txBody>
          <a:bodyPr/>
          <a:lstStyle>
            <a:lvl1pPr marL="0" indent="0">
              <a:buNone/>
              <a:defRPr sz="2400" b="1" i="0">
                <a:solidFill>
                  <a:srgbClr val="009D3D"/>
                </a:solidFill>
                <a:latin typeface="Roboto slab"/>
                <a:cs typeface="Roboto slab"/>
              </a:defRPr>
            </a:lvl1pPr>
            <a:lvl2pPr marL="800100" indent="-342900">
              <a:buFont typeface="Arial"/>
              <a:buChar char="•"/>
              <a:defRPr sz="2000">
                <a:latin typeface="Arial"/>
                <a:cs typeface="Arial"/>
              </a:defRPr>
            </a:lvl2pPr>
            <a:lvl3pPr marL="1257300" indent="-342900">
              <a:buFont typeface="Arial"/>
              <a:buChar char="•"/>
              <a:defRPr sz="1800">
                <a:latin typeface="Arial"/>
                <a:cs typeface="Arial"/>
              </a:defRPr>
            </a:lvl3pPr>
            <a:lvl4pPr marL="1657350" indent="-285750">
              <a:buFont typeface="Arial"/>
              <a:buChar char="•"/>
              <a:defRPr sz="1600">
                <a:latin typeface="Arial"/>
                <a:cs typeface="Arial"/>
              </a:defRPr>
            </a:lvl4pPr>
            <a:lvl5pPr marL="2114550" indent="-285750">
              <a:buFont typeface="Arial"/>
              <a:buChar char="•"/>
              <a:defRPr sz="1600">
                <a:latin typeface="Arial"/>
                <a:cs typeface="Arial"/>
              </a:defRPr>
            </a:lvl5pPr>
            <a:lvl6pPr>
              <a:defRPr sz="1800"/>
            </a:lvl6pPr>
            <a:lvl7pPr>
              <a:defRPr sz="1800"/>
            </a:lvl7pPr>
            <a:lvl8pPr>
              <a:defRPr sz="1800"/>
            </a:lvl8pPr>
            <a:lvl9pPr>
              <a:defRPr sz="1800"/>
            </a:lvl9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7892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Tree>
    <p:extLst>
      <p:ext uri="{BB962C8B-B14F-4D97-AF65-F5344CB8AC3E}">
        <p14:creationId xmlns:p14="http://schemas.microsoft.com/office/powerpoint/2010/main" val="50349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Picture 6"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2" name="Title 1"/>
          <p:cNvSpPr>
            <a:spLocks noGrp="1"/>
          </p:cNvSpPr>
          <p:nvPr>
            <p:ph type="title" hasCustomPrompt="1"/>
          </p:nvPr>
        </p:nvSpPr>
        <p:spPr>
          <a:xfrm>
            <a:off x="335788" y="458037"/>
            <a:ext cx="6847148" cy="364666"/>
          </a:xfrm>
        </p:spPr>
        <p:txBody>
          <a:bodyPr anchor="b">
            <a:normAutofit/>
          </a:bodyPr>
          <a:lstStyle>
            <a:lvl1pPr algn="l">
              <a:defRPr sz="1800" b="1">
                <a:solidFill>
                  <a:srgbClr val="009D3D"/>
                </a:solidFill>
                <a:latin typeface="Roboto slab"/>
                <a:cs typeface="Roboto slab"/>
              </a:defRPr>
            </a:lvl1pPr>
          </a:lstStyle>
          <a:p>
            <a:r>
              <a:rPr lang="en-GB" dirty="0"/>
              <a:t>Insert image caption</a:t>
            </a:r>
            <a:endParaRPr lang="en-US" dirty="0"/>
          </a:p>
        </p:txBody>
      </p:sp>
      <p:sp>
        <p:nvSpPr>
          <p:cNvPr id="3" name="Picture Placeholder 2"/>
          <p:cNvSpPr>
            <a:spLocks noGrp="1"/>
          </p:cNvSpPr>
          <p:nvPr>
            <p:ph type="pic" idx="1" hasCustomPrompt="1"/>
          </p:nvPr>
        </p:nvSpPr>
        <p:spPr>
          <a:xfrm>
            <a:off x="335789" y="952508"/>
            <a:ext cx="8096355" cy="4866635"/>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image or click to use media browser</a:t>
            </a:r>
          </a:p>
        </p:txBody>
      </p:sp>
    </p:spTree>
    <p:extLst>
      <p:ext uri="{BB962C8B-B14F-4D97-AF65-F5344CB8AC3E}">
        <p14:creationId xmlns:p14="http://schemas.microsoft.com/office/powerpoint/2010/main" val="11735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9" name="Picture 8"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12" name="Content Placeholder 2"/>
          <p:cNvSpPr>
            <a:spLocks noGrp="1"/>
          </p:cNvSpPr>
          <p:nvPr>
            <p:ph sz="half" idx="1" hasCustomPrompt="1"/>
          </p:nvPr>
        </p:nvSpPr>
        <p:spPr>
          <a:xfrm>
            <a:off x="286277" y="1454179"/>
            <a:ext cx="8140661" cy="4203610"/>
          </a:xfrm>
        </p:spPr>
        <p:txBody>
          <a:bodyPr/>
          <a:lstStyle>
            <a:lvl1pPr marL="0" indent="0">
              <a:buNone/>
              <a:defRPr sz="2400" b="1" i="0">
                <a:solidFill>
                  <a:srgbClr val="009D3D"/>
                </a:solidFill>
                <a:latin typeface="Roboto slab"/>
                <a:cs typeface="Roboto slab"/>
              </a:defRPr>
            </a:lvl1pPr>
            <a:lvl2pPr marL="800100" indent="-342900">
              <a:buFont typeface="Arial"/>
              <a:buChar char="•"/>
              <a:defRPr sz="2000">
                <a:latin typeface="Arial"/>
                <a:cs typeface="Arial"/>
              </a:defRPr>
            </a:lvl2pPr>
            <a:lvl3pPr marL="1257300" indent="-342900">
              <a:buFont typeface="Arial"/>
              <a:buChar char="•"/>
              <a:defRPr sz="1800">
                <a:latin typeface="Arial"/>
                <a:cs typeface="Arial"/>
              </a:defRPr>
            </a:lvl3pPr>
            <a:lvl4pPr marL="1657350" indent="-285750">
              <a:buFont typeface="Arial"/>
              <a:buChar char="•"/>
              <a:defRPr sz="1600">
                <a:latin typeface="Arial"/>
                <a:cs typeface="Arial"/>
              </a:defRPr>
            </a:lvl4pPr>
            <a:lvl5pPr marL="2114550" indent="-285750">
              <a:buFont typeface="Arial"/>
              <a:buChar char="•"/>
              <a:defRPr sz="1600">
                <a:latin typeface="Arial"/>
                <a:cs typeface="Arial"/>
              </a:defRPr>
            </a:lvl5pPr>
            <a:lvl6pPr>
              <a:defRPr sz="1800"/>
            </a:lvl6pPr>
            <a:lvl7pPr>
              <a:defRPr sz="1800"/>
            </a:lvl7pPr>
            <a:lvl8pPr>
              <a:defRPr sz="1800"/>
            </a:lvl8pPr>
            <a:lvl9pPr>
              <a:defRPr sz="1800"/>
            </a:lvl9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1"/>
          <p:cNvSpPr>
            <a:spLocks noGrp="1"/>
          </p:cNvSpPr>
          <p:nvPr>
            <p:ph type="title" hasCustomPrompt="1"/>
          </p:nvPr>
        </p:nvSpPr>
        <p:spPr>
          <a:xfrm>
            <a:off x="286277" y="348272"/>
            <a:ext cx="8140661" cy="796819"/>
          </a:xfrm>
        </p:spPr>
        <p:txBody>
          <a:bodyPr>
            <a:noAutofit/>
          </a:bodyPr>
          <a:lstStyle>
            <a:lvl1pPr algn="l">
              <a:defRPr sz="3600" b="1">
                <a:solidFill>
                  <a:srgbClr val="009D3D"/>
                </a:solidFill>
                <a:latin typeface="Roboto slab"/>
                <a:cs typeface="Roboto slab"/>
              </a:defRPr>
            </a:lvl1pPr>
          </a:lstStyle>
          <a:p>
            <a:r>
              <a:rPr lang="en-GB" dirty="0"/>
              <a:t>Insert page title</a:t>
            </a:r>
            <a:endParaRPr lang="en-US" dirty="0"/>
          </a:p>
        </p:txBody>
      </p:sp>
    </p:spTree>
    <p:extLst>
      <p:ext uri="{BB962C8B-B14F-4D97-AF65-F5344CB8AC3E}">
        <p14:creationId xmlns:p14="http://schemas.microsoft.com/office/powerpoint/2010/main" val="117499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516" y="275402"/>
            <a:ext cx="7875270" cy="11461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37516" y="1604649"/>
            <a:ext cx="7875270" cy="453853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82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7" r:id="rId6"/>
    <p:sldLayoutId id="214748365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0141" y="2286381"/>
            <a:ext cx="4242817" cy="2106940"/>
          </a:xfrm>
        </p:spPr>
        <p:txBody>
          <a:bodyPr>
            <a:noAutofit/>
          </a:bodyPr>
          <a:lstStyle/>
          <a:p>
            <a:r>
              <a:rPr lang="en-US" sz="2800" dirty="0"/>
              <a:t>World Patient Safety Day</a:t>
            </a:r>
            <a:br>
              <a:rPr lang="en-US" sz="2800" dirty="0"/>
            </a:br>
            <a:br>
              <a:rPr lang="en-US" sz="2800" dirty="0"/>
            </a:br>
            <a:r>
              <a:rPr lang="en-US" sz="2400" dirty="0">
                <a:solidFill>
                  <a:srgbClr val="FF0000"/>
                </a:solidFill>
              </a:rPr>
              <a:t>Haemorrhage</a:t>
            </a:r>
            <a:r>
              <a:rPr lang="en-US" sz="2400" dirty="0"/>
              <a:t> in obstetrics – Case presentation</a:t>
            </a:r>
            <a:br>
              <a:rPr lang="en-US" sz="2800" dirty="0"/>
            </a:br>
            <a:br>
              <a:rPr lang="en-US" sz="2800" dirty="0"/>
            </a:b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38" y="152781"/>
            <a:ext cx="3352800"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76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14A8-14BE-4581-9D96-89B197A02311}"/>
              </a:ext>
            </a:extLst>
          </p:cNvPr>
          <p:cNvSpPr>
            <a:spLocks noGrp="1"/>
          </p:cNvSpPr>
          <p:nvPr>
            <p:ph type="title"/>
          </p:nvPr>
        </p:nvSpPr>
        <p:spPr>
          <a:xfrm>
            <a:off x="296688" y="637030"/>
            <a:ext cx="8016099" cy="796819"/>
          </a:xfrm>
        </p:spPr>
        <p:txBody>
          <a:bodyPr/>
          <a:lstStyle/>
          <a:p>
            <a:r>
              <a:rPr lang="en-GB" sz="2800" dirty="0"/>
              <a:t>Clinical Best Practice</a:t>
            </a:r>
            <a:br>
              <a:rPr lang="en-GB" dirty="0"/>
            </a:br>
            <a:r>
              <a:rPr lang="en-GB" dirty="0"/>
              <a:t>Tranexamic Acid</a:t>
            </a:r>
          </a:p>
        </p:txBody>
      </p:sp>
      <p:pic>
        <p:nvPicPr>
          <p:cNvPr id="11" name="Picture 10">
            <a:extLst>
              <a:ext uri="{FF2B5EF4-FFF2-40B4-BE49-F238E27FC236}">
                <a16:creationId xmlns:a16="http://schemas.microsoft.com/office/drawing/2014/main" id="{54161DA7-34D2-431C-92E8-1EFCB5F9ABD6}"/>
              </a:ext>
            </a:extLst>
          </p:cNvPr>
          <p:cNvPicPr>
            <a:picLocks noChangeAspect="1"/>
          </p:cNvPicPr>
          <p:nvPr/>
        </p:nvPicPr>
        <p:blipFill rotWithShape="1">
          <a:blip r:embed="rId2"/>
          <a:srcRect l="6858" t="29874" r="36539" b="38196"/>
          <a:stretch/>
        </p:blipFill>
        <p:spPr>
          <a:xfrm>
            <a:off x="600074" y="1905000"/>
            <a:ext cx="7384473" cy="2343150"/>
          </a:xfrm>
          <a:prstGeom prst="rect">
            <a:avLst/>
          </a:prstGeom>
        </p:spPr>
      </p:pic>
    </p:spTree>
    <p:extLst>
      <p:ext uri="{BB962C8B-B14F-4D97-AF65-F5344CB8AC3E}">
        <p14:creationId xmlns:p14="http://schemas.microsoft.com/office/powerpoint/2010/main" val="339518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14A8-14BE-4581-9D96-89B197A02311}"/>
              </a:ext>
            </a:extLst>
          </p:cNvPr>
          <p:cNvSpPr>
            <a:spLocks noGrp="1"/>
          </p:cNvSpPr>
          <p:nvPr>
            <p:ph type="title"/>
          </p:nvPr>
        </p:nvSpPr>
        <p:spPr>
          <a:xfrm>
            <a:off x="296688" y="637030"/>
            <a:ext cx="8016099" cy="796819"/>
          </a:xfrm>
        </p:spPr>
        <p:txBody>
          <a:bodyPr/>
          <a:lstStyle/>
          <a:p>
            <a:r>
              <a:rPr lang="en-GB" sz="2800" dirty="0"/>
              <a:t>Clinical Best Practice</a:t>
            </a:r>
            <a:br>
              <a:rPr lang="en-GB" dirty="0"/>
            </a:br>
            <a:r>
              <a:rPr lang="en-GB" dirty="0"/>
              <a:t>Tranexamic Acid</a:t>
            </a:r>
          </a:p>
        </p:txBody>
      </p:sp>
      <p:pic>
        <p:nvPicPr>
          <p:cNvPr id="4" name="Picture 3">
            <a:extLst>
              <a:ext uri="{FF2B5EF4-FFF2-40B4-BE49-F238E27FC236}">
                <a16:creationId xmlns:a16="http://schemas.microsoft.com/office/drawing/2014/main" id="{4B10BB33-0937-458C-9A77-49F5B090BC79}"/>
              </a:ext>
            </a:extLst>
          </p:cNvPr>
          <p:cNvPicPr>
            <a:picLocks noChangeAspect="1"/>
          </p:cNvPicPr>
          <p:nvPr/>
        </p:nvPicPr>
        <p:blipFill rotWithShape="1">
          <a:blip r:embed="rId2"/>
          <a:srcRect l="7076" t="27746" r="36974" b="15747"/>
          <a:stretch/>
        </p:blipFill>
        <p:spPr>
          <a:xfrm>
            <a:off x="876299" y="1908779"/>
            <a:ext cx="6029325" cy="3425221"/>
          </a:xfrm>
          <a:prstGeom prst="rect">
            <a:avLst/>
          </a:prstGeom>
        </p:spPr>
      </p:pic>
    </p:spTree>
    <p:extLst>
      <p:ext uri="{BB962C8B-B14F-4D97-AF65-F5344CB8AC3E}">
        <p14:creationId xmlns:p14="http://schemas.microsoft.com/office/powerpoint/2010/main" val="382814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C79A11-142D-4FAB-A40F-B3C251A41C39}"/>
              </a:ext>
            </a:extLst>
          </p:cNvPr>
          <p:cNvSpPr>
            <a:spLocks noGrp="1"/>
          </p:cNvSpPr>
          <p:nvPr>
            <p:ph idx="1"/>
          </p:nvPr>
        </p:nvSpPr>
        <p:spPr/>
        <p:txBody>
          <a:bodyPr/>
          <a:lstStyle/>
          <a:p>
            <a:pPr marL="0" indent="0">
              <a:buNone/>
            </a:pPr>
            <a:r>
              <a:rPr lang="en-GB" dirty="0"/>
              <a:t>References</a:t>
            </a:r>
          </a:p>
          <a:p>
            <a:pPr marL="0" indent="0">
              <a:buNone/>
            </a:pPr>
            <a:endParaRPr lang="en-GB" dirty="0"/>
          </a:p>
          <a:p>
            <a:pPr marL="0" indent="0">
              <a:buNone/>
            </a:pPr>
            <a:r>
              <a:rPr lang="en-GB" sz="1800" b="0" dirty="0">
                <a:solidFill>
                  <a:schemeClr val="tx1"/>
                </a:solidFill>
              </a:rPr>
              <a:t>JRCALC Guidelines 2019</a:t>
            </a:r>
          </a:p>
          <a:p>
            <a:pPr marL="0" indent="0">
              <a:buNone/>
            </a:pPr>
            <a:r>
              <a:rPr lang="en-GB" sz="1800" b="0" dirty="0">
                <a:solidFill>
                  <a:schemeClr val="tx1"/>
                </a:solidFill>
              </a:rPr>
              <a:t>EEAST Clinical Manual App 2020</a:t>
            </a:r>
          </a:p>
        </p:txBody>
      </p:sp>
    </p:spTree>
    <p:extLst>
      <p:ext uri="{BB962C8B-B14F-4D97-AF65-F5344CB8AC3E}">
        <p14:creationId xmlns:p14="http://schemas.microsoft.com/office/powerpoint/2010/main" val="187051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CDEE-5A4D-43E7-BE5E-F9C496CEF092}"/>
              </a:ext>
            </a:extLst>
          </p:cNvPr>
          <p:cNvSpPr>
            <a:spLocks noGrp="1"/>
          </p:cNvSpPr>
          <p:nvPr>
            <p:ph type="title"/>
          </p:nvPr>
        </p:nvSpPr>
        <p:spPr/>
        <p:txBody>
          <a:bodyPr/>
          <a:lstStyle/>
          <a:p>
            <a:r>
              <a:rPr lang="en-GB" dirty="0"/>
              <a:t>Tasking</a:t>
            </a:r>
          </a:p>
        </p:txBody>
      </p:sp>
      <p:sp>
        <p:nvSpPr>
          <p:cNvPr id="3" name="Content Placeholder 2">
            <a:extLst>
              <a:ext uri="{FF2B5EF4-FFF2-40B4-BE49-F238E27FC236}">
                <a16:creationId xmlns:a16="http://schemas.microsoft.com/office/drawing/2014/main" id="{27CBEADE-F735-4399-85EA-BE0DE62DF229}"/>
              </a:ext>
            </a:extLst>
          </p:cNvPr>
          <p:cNvSpPr>
            <a:spLocks noGrp="1"/>
          </p:cNvSpPr>
          <p:nvPr>
            <p:ph idx="1"/>
          </p:nvPr>
        </p:nvSpPr>
        <p:spPr/>
        <p:txBody>
          <a:bodyPr/>
          <a:lstStyle/>
          <a:p>
            <a:r>
              <a:rPr lang="en-GB" dirty="0"/>
              <a:t> 	21 Haemorrhage (Gone Unconscious) – C1 response</a:t>
            </a:r>
          </a:p>
          <a:p>
            <a:endParaRPr lang="en-GB" dirty="0"/>
          </a:p>
          <a:p>
            <a:endParaRPr lang="en-GB" dirty="0"/>
          </a:p>
        </p:txBody>
      </p:sp>
      <p:pic>
        <p:nvPicPr>
          <p:cNvPr id="11" name="Picture 10">
            <a:extLst>
              <a:ext uri="{FF2B5EF4-FFF2-40B4-BE49-F238E27FC236}">
                <a16:creationId xmlns:a16="http://schemas.microsoft.com/office/drawing/2014/main" id="{45A9ED71-0320-435F-8D4A-B88488A6E2DE}"/>
              </a:ext>
            </a:extLst>
          </p:cNvPr>
          <p:cNvPicPr>
            <a:picLocks noChangeAspect="1"/>
          </p:cNvPicPr>
          <p:nvPr/>
        </p:nvPicPr>
        <p:blipFill rotWithShape="1">
          <a:blip r:embed="rId2"/>
          <a:srcRect l="14617" t="33935" r="9904" b="31124"/>
          <a:stretch/>
        </p:blipFill>
        <p:spPr>
          <a:xfrm>
            <a:off x="492046" y="2722896"/>
            <a:ext cx="7625382" cy="1985582"/>
          </a:xfrm>
          <a:prstGeom prst="rect">
            <a:avLst/>
          </a:prstGeom>
        </p:spPr>
      </p:pic>
    </p:spTree>
    <p:extLst>
      <p:ext uri="{BB962C8B-B14F-4D97-AF65-F5344CB8AC3E}">
        <p14:creationId xmlns:p14="http://schemas.microsoft.com/office/powerpoint/2010/main" val="304166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27CD-47CE-4C8C-BADA-B65C29A6AAEE}"/>
              </a:ext>
            </a:extLst>
          </p:cNvPr>
          <p:cNvSpPr>
            <a:spLocks noGrp="1"/>
          </p:cNvSpPr>
          <p:nvPr>
            <p:ph type="title"/>
          </p:nvPr>
        </p:nvSpPr>
        <p:spPr/>
        <p:txBody>
          <a:bodyPr/>
          <a:lstStyle/>
          <a:p>
            <a:r>
              <a:rPr lang="en-GB" dirty="0"/>
              <a:t>On arrival</a:t>
            </a:r>
          </a:p>
        </p:txBody>
      </p:sp>
      <p:sp>
        <p:nvSpPr>
          <p:cNvPr id="4" name="TextBox 3">
            <a:extLst>
              <a:ext uri="{FF2B5EF4-FFF2-40B4-BE49-F238E27FC236}">
                <a16:creationId xmlns:a16="http://schemas.microsoft.com/office/drawing/2014/main" id="{1C25E3BE-70AD-4FA4-9285-2098AA36D27B}"/>
              </a:ext>
            </a:extLst>
          </p:cNvPr>
          <p:cNvSpPr txBox="1"/>
          <p:nvPr/>
        </p:nvSpPr>
        <p:spPr>
          <a:xfrm>
            <a:off x="325364" y="1372312"/>
            <a:ext cx="8424936" cy="3139321"/>
          </a:xfrm>
          <a:prstGeom prst="rect">
            <a:avLst/>
          </a:prstGeom>
          <a:noFill/>
        </p:spPr>
        <p:txBody>
          <a:bodyPr wrap="square" rtlCol="0">
            <a:spAutoFit/>
          </a:bodyPr>
          <a:lstStyle/>
          <a:p>
            <a:pPr defTabSz="914400"/>
            <a:r>
              <a:rPr lang="en-GB" b="1" dirty="0">
                <a:solidFill>
                  <a:srgbClr val="000000"/>
                </a:solidFill>
                <a:latin typeface="Arial"/>
              </a:rPr>
              <a:t>History:</a:t>
            </a:r>
          </a:p>
          <a:p>
            <a:pPr defTabSz="914400"/>
            <a:r>
              <a:rPr lang="en-GB" dirty="0">
                <a:solidFill>
                  <a:srgbClr val="000000"/>
                </a:solidFill>
                <a:latin typeface="Arial"/>
              </a:rPr>
              <a:t>From patient and partner: incomplete miscarriage 6 weeks ago (</a:t>
            </a:r>
            <a:r>
              <a:rPr lang="en-GB" dirty="0" err="1">
                <a:solidFill>
                  <a:srgbClr val="000000"/>
                </a:solidFill>
                <a:latin typeface="Arial"/>
              </a:rPr>
              <a:t>est</a:t>
            </a:r>
            <a:r>
              <a:rPr lang="en-GB" dirty="0">
                <a:solidFill>
                  <a:srgbClr val="000000"/>
                </a:solidFill>
                <a:latin typeface="Arial"/>
              </a:rPr>
              <a:t> 8 weeks gestation). ERPC 26/10/20. Bleeding started again this week. Significant PV bleed yesterday brought to ED. Discharged with TXA and plan for USS today. Bleeding started again at noon, heavy, painful cramping. Felt faint and sat on floor in bathroom. P1G2, 3 year old child in care of neighbour. Otherwise fit &amp; well.</a:t>
            </a:r>
          </a:p>
          <a:p>
            <a:pPr defTabSz="914400"/>
            <a:endParaRPr lang="en-GB" dirty="0">
              <a:solidFill>
                <a:srgbClr val="000000"/>
              </a:solidFill>
              <a:latin typeface="Arial"/>
            </a:endParaRPr>
          </a:p>
          <a:p>
            <a:pPr defTabSz="914400"/>
            <a:r>
              <a:rPr lang="en-GB" dirty="0">
                <a:solidFill>
                  <a:srgbClr val="000000"/>
                </a:solidFill>
                <a:latin typeface="Arial"/>
              </a:rPr>
              <a:t> </a:t>
            </a:r>
            <a:r>
              <a:rPr lang="en-GB" b="1" dirty="0">
                <a:solidFill>
                  <a:srgbClr val="000000"/>
                </a:solidFill>
                <a:latin typeface="Arial"/>
              </a:rPr>
              <a:t>On EEAST arrival:</a:t>
            </a:r>
          </a:p>
          <a:p>
            <a:pPr defTabSz="914400"/>
            <a:r>
              <a:rPr lang="en-GB" dirty="0">
                <a:solidFill>
                  <a:srgbClr val="000000"/>
                </a:solidFill>
                <a:latin typeface="Arial"/>
              </a:rPr>
              <a:t>Est 500ml blood fresh and clots on bathroom floor. Patient alert. NOK present. </a:t>
            </a:r>
          </a:p>
          <a:p>
            <a:pPr defTabSz="914400"/>
            <a:endParaRPr lang="en-GB" dirty="0">
              <a:solidFill>
                <a:srgbClr val="000000"/>
              </a:solidFill>
              <a:latin typeface="Arial"/>
            </a:endParaRPr>
          </a:p>
        </p:txBody>
      </p:sp>
    </p:spTree>
    <p:extLst>
      <p:ext uri="{BB962C8B-B14F-4D97-AF65-F5344CB8AC3E}">
        <p14:creationId xmlns:p14="http://schemas.microsoft.com/office/powerpoint/2010/main" val="185907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D0B3-3EAC-4C1D-8301-228DDA851FA2}"/>
              </a:ext>
            </a:extLst>
          </p:cNvPr>
          <p:cNvSpPr>
            <a:spLocks noGrp="1"/>
          </p:cNvSpPr>
          <p:nvPr>
            <p:ph type="title"/>
          </p:nvPr>
        </p:nvSpPr>
        <p:spPr/>
        <p:txBody>
          <a:bodyPr/>
          <a:lstStyle/>
          <a:p>
            <a:r>
              <a:rPr lang="en-GB" dirty="0"/>
              <a:t>On examination</a:t>
            </a:r>
          </a:p>
        </p:txBody>
      </p:sp>
      <p:sp>
        <p:nvSpPr>
          <p:cNvPr id="3" name="Content Placeholder 2">
            <a:extLst>
              <a:ext uri="{FF2B5EF4-FFF2-40B4-BE49-F238E27FC236}">
                <a16:creationId xmlns:a16="http://schemas.microsoft.com/office/drawing/2014/main" id="{6F410CE3-CD1F-4F83-81BF-4B183EFD3AC3}"/>
              </a:ext>
            </a:extLst>
          </p:cNvPr>
          <p:cNvSpPr>
            <a:spLocks noGrp="1"/>
          </p:cNvSpPr>
          <p:nvPr>
            <p:ph idx="1"/>
          </p:nvPr>
        </p:nvSpPr>
        <p:spPr>
          <a:xfrm>
            <a:off x="296688" y="1604648"/>
            <a:ext cx="8319774" cy="4462043"/>
          </a:xfrm>
        </p:spPr>
        <p:txBody>
          <a:bodyPr>
            <a:normAutofit/>
          </a:bodyPr>
          <a:lstStyle/>
          <a:p>
            <a:pPr marL="514350" indent="-514350">
              <a:buFont typeface="+mj-lt"/>
              <a:buAutoNum type="alphaUcPeriod"/>
            </a:pPr>
            <a:r>
              <a:rPr lang="en-GB" sz="2000" b="0" dirty="0">
                <a:solidFill>
                  <a:schemeClr val="tx1"/>
                </a:solidFill>
              </a:rPr>
              <a:t>Patent, speaking</a:t>
            </a:r>
          </a:p>
          <a:p>
            <a:pPr marL="514350" indent="-514350">
              <a:buFont typeface="+mj-lt"/>
              <a:buAutoNum type="alphaUcPeriod"/>
            </a:pPr>
            <a:r>
              <a:rPr lang="en-GB" sz="2000" b="0" dirty="0">
                <a:solidFill>
                  <a:schemeClr val="tx1"/>
                </a:solidFill>
              </a:rPr>
              <a:t>RR 32 chest clear, saturating well.</a:t>
            </a:r>
          </a:p>
          <a:p>
            <a:pPr marL="514350" indent="-514350">
              <a:buFont typeface="+mj-lt"/>
              <a:buAutoNum type="alphaUcPeriod"/>
            </a:pPr>
            <a:r>
              <a:rPr lang="en-GB" sz="2000" b="0" dirty="0">
                <a:solidFill>
                  <a:schemeClr val="tx1"/>
                </a:solidFill>
              </a:rPr>
              <a:t>HR 112 BP 90/65 CRT 4seconds, radials present, no oedema. Thirsty and cold. Pallor. Ongoing PV bleed.</a:t>
            </a:r>
          </a:p>
          <a:p>
            <a:pPr marL="514350" indent="-514350">
              <a:buFont typeface="+mj-lt"/>
              <a:buAutoNum type="alphaUcPeriod"/>
            </a:pPr>
            <a:r>
              <a:rPr lang="en-GB" sz="2000" b="0" dirty="0">
                <a:solidFill>
                  <a:schemeClr val="tx1"/>
                </a:solidFill>
              </a:rPr>
              <a:t>E3V5M6 moving all 4 limbs, orientated and appropriate. Cerebrally </a:t>
            </a:r>
            <a:r>
              <a:rPr lang="en-GB" sz="2000" b="0" dirty="0" err="1">
                <a:solidFill>
                  <a:schemeClr val="tx1"/>
                </a:solidFill>
              </a:rPr>
              <a:t>mentating</a:t>
            </a:r>
            <a:r>
              <a:rPr lang="en-GB" sz="2000" b="0" dirty="0">
                <a:solidFill>
                  <a:schemeClr val="tx1"/>
                </a:solidFill>
              </a:rPr>
              <a:t>.</a:t>
            </a:r>
          </a:p>
          <a:p>
            <a:pPr marL="514350" indent="-514350">
              <a:buFont typeface="+mj-lt"/>
              <a:buAutoNum type="alphaUcPeriod"/>
            </a:pPr>
            <a:r>
              <a:rPr lang="en-GB" sz="2000" b="0" dirty="0">
                <a:solidFill>
                  <a:schemeClr val="tx1"/>
                </a:solidFill>
              </a:rPr>
              <a:t>Temp 36.5, abdomen soft, no injuries found.</a:t>
            </a:r>
          </a:p>
          <a:p>
            <a:pPr marL="0" indent="0">
              <a:buNone/>
            </a:pPr>
            <a:endParaRPr lang="en-GB" sz="1050" b="0" dirty="0">
              <a:solidFill>
                <a:schemeClr val="tx1"/>
              </a:solidFill>
            </a:endParaRPr>
          </a:p>
        </p:txBody>
      </p:sp>
    </p:spTree>
    <p:extLst>
      <p:ext uri="{BB962C8B-B14F-4D97-AF65-F5344CB8AC3E}">
        <p14:creationId xmlns:p14="http://schemas.microsoft.com/office/powerpoint/2010/main" val="124299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E1B7-6479-4932-B159-E9AEC3E64108}"/>
              </a:ext>
            </a:extLst>
          </p:cNvPr>
          <p:cNvSpPr>
            <a:spLocks noGrp="1"/>
          </p:cNvSpPr>
          <p:nvPr>
            <p:ph type="title"/>
          </p:nvPr>
        </p:nvSpPr>
        <p:spPr/>
        <p:txBody>
          <a:bodyPr/>
          <a:lstStyle/>
          <a:p>
            <a:r>
              <a:rPr lang="en-GB" dirty="0"/>
              <a:t>Impression &amp; Interventions</a:t>
            </a:r>
          </a:p>
        </p:txBody>
      </p:sp>
      <p:sp>
        <p:nvSpPr>
          <p:cNvPr id="7" name="TextBox 6">
            <a:extLst>
              <a:ext uri="{FF2B5EF4-FFF2-40B4-BE49-F238E27FC236}">
                <a16:creationId xmlns:a16="http://schemas.microsoft.com/office/drawing/2014/main" id="{F22297E8-DB63-470E-AC37-97714988829C}"/>
              </a:ext>
            </a:extLst>
          </p:cNvPr>
          <p:cNvSpPr txBox="1"/>
          <p:nvPr/>
        </p:nvSpPr>
        <p:spPr>
          <a:xfrm>
            <a:off x="478456" y="1509121"/>
            <a:ext cx="7834331" cy="4247317"/>
          </a:xfrm>
          <a:prstGeom prst="rect">
            <a:avLst/>
          </a:prstGeom>
          <a:noFill/>
        </p:spPr>
        <p:txBody>
          <a:bodyPr wrap="square" rtlCol="0">
            <a:spAutoFit/>
          </a:bodyPr>
          <a:lstStyle/>
          <a:p>
            <a:pPr marL="285750" indent="-285750" defTabSz="914400">
              <a:buFont typeface="Arial" panose="020B0604020202020204" pitchFamily="34" charset="0"/>
              <a:buChar char="•"/>
            </a:pPr>
            <a:endParaRPr lang="en-GB" dirty="0">
              <a:solidFill>
                <a:srgbClr val="000000"/>
              </a:solidFill>
              <a:latin typeface="Arial"/>
            </a:endParaRPr>
          </a:p>
          <a:p>
            <a:pPr defTabSz="914400"/>
            <a:r>
              <a:rPr lang="en-GB" b="1" dirty="0">
                <a:solidFill>
                  <a:srgbClr val="000000"/>
                </a:solidFill>
                <a:latin typeface="Arial"/>
              </a:rPr>
              <a:t>Impression</a:t>
            </a:r>
            <a:r>
              <a:rPr lang="en-GB" dirty="0">
                <a:solidFill>
                  <a:srgbClr val="000000"/>
                </a:solidFill>
                <a:latin typeface="Arial"/>
              </a:rPr>
              <a:t>: </a:t>
            </a:r>
          </a:p>
          <a:p>
            <a:pPr defTabSz="914400"/>
            <a:r>
              <a:rPr lang="en-GB" dirty="0">
                <a:solidFill>
                  <a:srgbClr val="000000"/>
                </a:solidFill>
                <a:latin typeface="Arial"/>
              </a:rPr>
              <a:t>Endometrial infection/retained products, significant blood loss with signs of hemodynamic compromise.</a:t>
            </a:r>
          </a:p>
          <a:p>
            <a:pPr defTabSz="914400"/>
            <a:endParaRPr lang="en-GB" dirty="0">
              <a:solidFill>
                <a:srgbClr val="000000"/>
              </a:solidFill>
              <a:latin typeface="Arial"/>
            </a:endParaRPr>
          </a:p>
          <a:p>
            <a:pPr defTabSz="914400"/>
            <a:r>
              <a:rPr lang="en-GB" dirty="0">
                <a:solidFill>
                  <a:srgbClr val="FF0000"/>
                </a:solidFill>
                <a:latin typeface="Arial"/>
              </a:rPr>
              <a:t>Minimal delay on scene.</a:t>
            </a:r>
          </a:p>
          <a:p>
            <a:pPr defTabSz="914400"/>
            <a:endParaRPr lang="en-GB" dirty="0">
              <a:solidFill>
                <a:srgbClr val="000000"/>
              </a:solidFill>
              <a:latin typeface="Arial"/>
            </a:endParaRPr>
          </a:p>
          <a:p>
            <a:pPr defTabSz="914400"/>
            <a:r>
              <a:rPr lang="en-GB" b="1" dirty="0">
                <a:solidFill>
                  <a:srgbClr val="000000"/>
                </a:solidFill>
                <a:latin typeface="Arial"/>
              </a:rPr>
              <a:t>Treatment en route</a:t>
            </a:r>
            <a:r>
              <a:rPr lang="en-GB" dirty="0">
                <a:solidFill>
                  <a:srgbClr val="000000"/>
                </a:solidFill>
                <a:latin typeface="Arial"/>
              </a:rPr>
              <a:t>:</a:t>
            </a:r>
          </a:p>
          <a:p>
            <a:pPr marL="285750" indent="-285750" defTabSz="914400">
              <a:buFont typeface="Arial" panose="020B0604020202020204" pitchFamily="34" charset="0"/>
              <a:buChar char="•"/>
            </a:pPr>
            <a:r>
              <a:rPr lang="en-GB" dirty="0">
                <a:solidFill>
                  <a:srgbClr val="000000"/>
                </a:solidFill>
                <a:latin typeface="Arial"/>
              </a:rPr>
              <a:t>Misoprostol 800mcg given sublingual at 14:35</a:t>
            </a:r>
          </a:p>
          <a:p>
            <a:pPr marL="285750" indent="-285750" defTabSz="914400">
              <a:buFont typeface="Arial" panose="020B0604020202020204" pitchFamily="34" charset="0"/>
              <a:buChar char="•"/>
            </a:pPr>
            <a:r>
              <a:rPr lang="en-GB" dirty="0">
                <a:solidFill>
                  <a:srgbClr val="000000"/>
                </a:solidFill>
                <a:latin typeface="Arial"/>
              </a:rPr>
              <a:t>TXA 1g</a:t>
            </a:r>
          </a:p>
          <a:p>
            <a:pPr marL="285750" indent="-285750" defTabSz="914400">
              <a:buFont typeface="Arial" panose="020B0604020202020204" pitchFamily="34" charset="0"/>
              <a:buChar char="•"/>
            </a:pPr>
            <a:r>
              <a:rPr lang="en-GB" dirty="0">
                <a:solidFill>
                  <a:srgbClr val="000000"/>
                </a:solidFill>
                <a:latin typeface="Arial"/>
              </a:rPr>
              <a:t>Pre-alert call requesting </a:t>
            </a:r>
            <a:r>
              <a:rPr lang="en-GB" dirty="0" err="1">
                <a:solidFill>
                  <a:srgbClr val="000000"/>
                </a:solidFill>
                <a:latin typeface="Arial"/>
              </a:rPr>
              <a:t>obs</a:t>
            </a:r>
            <a:r>
              <a:rPr lang="en-GB" dirty="0">
                <a:solidFill>
                  <a:srgbClr val="000000"/>
                </a:solidFill>
                <a:latin typeface="Arial"/>
              </a:rPr>
              <a:t>/gynae response </a:t>
            </a:r>
          </a:p>
          <a:p>
            <a:pPr marL="285750" indent="-285750" defTabSz="914400">
              <a:buFont typeface="Arial" panose="020B0604020202020204" pitchFamily="34" charset="0"/>
              <a:buChar char="•"/>
            </a:pPr>
            <a:r>
              <a:rPr lang="en-GB" dirty="0">
                <a:solidFill>
                  <a:srgbClr val="000000"/>
                </a:solidFill>
                <a:latin typeface="Arial"/>
              </a:rPr>
              <a:t>Analgesia and antiemetics offered - declined at present by patient</a:t>
            </a:r>
          </a:p>
          <a:p>
            <a:pPr marL="285750" indent="-285750" defTabSz="914400">
              <a:buFont typeface="Arial" panose="020B0604020202020204" pitchFamily="34" charset="0"/>
              <a:buChar char="•"/>
            </a:pPr>
            <a:r>
              <a:rPr lang="en-GB" dirty="0">
                <a:solidFill>
                  <a:srgbClr val="000000"/>
                </a:solidFill>
                <a:latin typeface="Arial"/>
              </a:rPr>
              <a:t>Second IVA sited</a:t>
            </a:r>
          </a:p>
          <a:p>
            <a:pPr marL="285750" indent="-285750" defTabSz="914400">
              <a:buFont typeface="Arial" panose="020B0604020202020204" pitchFamily="34" charset="0"/>
              <a:buChar char="•"/>
            </a:pPr>
            <a:endParaRPr lang="en-GB" dirty="0">
              <a:solidFill>
                <a:srgbClr val="000000"/>
              </a:solidFill>
              <a:latin typeface="Arial"/>
            </a:endParaRPr>
          </a:p>
          <a:p>
            <a:pPr defTabSz="914400"/>
            <a:endParaRPr lang="en-GB" dirty="0">
              <a:solidFill>
                <a:srgbClr val="000000"/>
              </a:solidFill>
              <a:latin typeface="Arial"/>
            </a:endParaRPr>
          </a:p>
        </p:txBody>
      </p:sp>
    </p:spTree>
    <p:extLst>
      <p:ext uri="{BB962C8B-B14F-4D97-AF65-F5344CB8AC3E}">
        <p14:creationId xmlns:p14="http://schemas.microsoft.com/office/powerpoint/2010/main" val="280117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14A8-14BE-4581-9D96-89B197A02311}"/>
              </a:ext>
            </a:extLst>
          </p:cNvPr>
          <p:cNvSpPr>
            <a:spLocks noGrp="1"/>
          </p:cNvSpPr>
          <p:nvPr>
            <p:ph type="title"/>
          </p:nvPr>
        </p:nvSpPr>
        <p:spPr/>
        <p:txBody>
          <a:bodyPr/>
          <a:lstStyle/>
          <a:p>
            <a:r>
              <a:rPr lang="en-GB" sz="2800" dirty="0"/>
              <a:t>Clinical Best Practice</a:t>
            </a:r>
            <a:br>
              <a:rPr lang="en-GB" dirty="0"/>
            </a:br>
            <a:r>
              <a:rPr lang="en-GB" dirty="0"/>
              <a:t>Misoprostol</a:t>
            </a:r>
          </a:p>
        </p:txBody>
      </p:sp>
      <p:pic>
        <p:nvPicPr>
          <p:cNvPr id="9" name="Content Placeholder 8">
            <a:extLst>
              <a:ext uri="{FF2B5EF4-FFF2-40B4-BE49-F238E27FC236}">
                <a16:creationId xmlns:a16="http://schemas.microsoft.com/office/drawing/2014/main" id="{E870A5CF-19B4-4EC4-BDDD-131C32F6EAAB}"/>
              </a:ext>
            </a:extLst>
          </p:cNvPr>
          <p:cNvPicPr>
            <a:picLocks noGrp="1" noChangeAspect="1"/>
          </p:cNvPicPr>
          <p:nvPr>
            <p:ph idx="1"/>
          </p:nvPr>
        </p:nvPicPr>
        <p:blipFill rotWithShape="1">
          <a:blip r:embed="rId2"/>
          <a:srcRect l="1503" t="25680" r="43623" b="31029"/>
          <a:stretch/>
        </p:blipFill>
        <p:spPr>
          <a:xfrm>
            <a:off x="607310" y="1412708"/>
            <a:ext cx="7376790" cy="3273592"/>
          </a:xfrm>
        </p:spPr>
      </p:pic>
      <p:pic>
        <p:nvPicPr>
          <p:cNvPr id="3" name="Picture 2">
            <a:extLst>
              <a:ext uri="{FF2B5EF4-FFF2-40B4-BE49-F238E27FC236}">
                <a16:creationId xmlns:a16="http://schemas.microsoft.com/office/drawing/2014/main" id="{6AD4E1DD-0C7D-41A1-9CF6-84354F16F4CA}"/>
              </a:ext>
            </a:extLst>
          </p:cNvPr>
          <p:cNvPicPr>
            <a:picLocks noChangeAspect="1"/>
          </p:cNvPicPr>
          <p:nvPr/>
        </p:nvPicPr>
        <p:blipFill>
          <a:blip r:embed="rId3"/>
          <a:stretch>
            <a:fillRect/>
          </a:stretch>
        </p:blipFill>
        <p:spPr>
          <a:xfrm>
            <a:off x="607310" y="2337744"/>
            <a:ext cx="8041103" cy="1213529"/>
          </a:xfrm>
          <a:prstGeom prst="rect">
            <a:avLst/>
          </a:prstGeom>
        </p:spPr>
      </p:pic>
    </p:spTree>
    <p:extLst>
      <p:ext uri="{BB962C8B-B14F-4D97-AF65-F5344CB8AC3E}">
        <p14:creationId xmlns:p14="http://schemas.microsoft.com/office/powerpoint/2010/main" val="266280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14A8-14BE-4581-9D96-89B197A02311}"/>
              </a:ext>
            </a:extLst>
          </p:cNvPr>
          <p:cNvSpPr>
            <a:spLocks noGrp="1"/>
          </p:cNvSpPr>
          <p:nvPr>
            <p:ph type="title"/>
          </p:nvPr>
        </p:nvSpPr>
        <p:spPr>
          <a:xfrm>
            <a:off x="296688" y="348272"/>
            <a:ext cx="8016099" cy="991430"/>
          </a:xfrm>
        </p:spPr>
        <p:txBody>
          <a:bodyPr/>
          <a:lstStyle/>
          <a:p>
            <a:r>
              <a:rPr lang="en-GB" sz="2800" dirty="0"/>
              <a:t>Clinical Best Practice</a:t>
            </a:r>
            <a:br>
              <a:rPr lang="en-GB" dirty="0"/>
            </a:br>
            <a:r>
              <a:rPr lang="en-GB" dirty="0"/>
              <a:t>Misoprostol</a:t>
            </a:r>
          </a:p>
        </p:txBody>
      </p:sp>
      <p:pic>
        <p:nvPicPr>
          <p:cNvPr id="6" name="Content Placeholder 5">
            <a:extLst>
              <a:ext uri="{FF2B5EF4-FFF2-40B4-BE49-F238E27FC236}">
                <a16:creationId xmlns:a16="http://schemas.microsoft.com/office/drawing/2014/main" id="{F30E006D-94C4-4D0D-911E-9BD0F09BD74D}"/>
              </a:ext>
            </a:extLst>
          </p:cNvPr>
          <p:cNvPicPr>
            <a:picLocks noGrp="1" noChangeAspect="1"/>
          </p:cNvPicPr>
          <p:nvPr>
            <p:ph idx="1"/>
          </p:nvPr>
        </p:nvPicPr>
        <p:blipFill rotWithShape="1">
          <a:blip r:embed="rId2"/>
          <a:srcRect l="1335" t="35179" r="50290" b="43186"/>
          <a:stretch/>
        </p:blipFill>
        <p:spPr>
          <a:xfrm>
            <a:off x="419537" y="2147778"/>
            <a:ext cx="7911226" cy="1990246"/>
          </a:xfrm>
        </p:spPr>
      </p:pic>
    </p:spTree>
    <p:extLst>
      <p:ext uri="{BB962C8B-B14F-4D97-AF65-F5344CB8AC3E}">
        <p14:creationId xmlns:p14="http://schemas.microsoft.com/office/powerpoint/2010/main" val="280217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14A8-14BE-4581-9D96-89B197A02311}"/>
              </a:ext>
            </a:extLst>
          </p:cNvPr>
          <p:cNvSpPr>
            <a:spLocks noGrp="1"/>
          </p:cNvSpPr>
          <p:nvPr>
            <p:ph type="title"/>
          </p:nvPr>
        </p:nvSpPr>
        <p:spPr>
          <a:xfrm>
            <a:off x="296688" y="348272"/>
            <a:ext cx="8016099" cy="1193449"/>
          </a:xfrm>
        </p:spPr>
        <p:txBody>
          <a:bodyPr/>
          <a:lstStyle/>
          <a:p>
            <a:r>
              <a:rPr lang="en-GB" sz="2800" dirty="0"/>
              <a:t>Clinical Best Practice</a:t>
            </a:r>
            <a:br>
              <a:rPr lang="en-GB" dirty="0"/>
            </a:br>
            <a:r>
              <a:rPr lang="en-GB" dirty="0"/>
              <a:t>Misoprostol</a:t>
            </a:r>
          </a:p>
        </p:txBody>
      </p:sp>
      <p:pic>
        <p:nvPicPr>
          <p:cNvPr id="7" name="Content Placeholder 6">
            <a:extLst>
              <a:ext uri="{FF2B5EF4-FFF2-40B4-BE49-F238E27FC236}">
                <a16:creationId xmlns:a16="http://schemas.microsoft.com/office/drawing/2014/main" id="{49D574A4-73C1-4799-9F70-B38BFAD63F48}"/>
              </a:ext>
            </a:extLst>
          </p:cNvPr>
          <p:cNvPicPr>
            <a:picLocks noGrp="1" noChangeAspect="1"/>
          </p:cNvPicPr>
          <p:nvPr>
            <p:ph idx="1"/>
          </p:nvPr>
        </p:nvPicPr>
        <p:blipFill rotWithShape="1">
          <a:blip r:embed="rId2"/>
          <a:srcRect l="1336" t="26865" r="42789" b="22133"/>
          <a:stretch/>
        </p:blipFill>
        <p:spPr>
          <a:xfrm>
            <a:off x="1275347" y="2081463"/>
            <a:ext cx="5834967" cy="2995864"/>
          </a:xfrm>
        </p:spPr>
      </p:pic>
    </p:spTree>
    <p:extLst>
      <p:ext uri="{BB962C8B-B14F-4D97-AF65-F5344CB8AC3E}">
        <p14:creationId xmlns:p14="http://schemas.microsoft.com/office/powerpoint/2010/main" val="143002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D14A8-14BE-4581-9D96-89B197A02311}"/>
              </a:ext>
            </a:extLst>
          </p:cNvPr>
          <p:cNvSpPr>
            <a:spLocks noGrp="1"/>
          </p:cNvSpPr>
          <p:nvPr>
            <p:ph type="title"/>
          </p:nvPr>
        </p:nvSpPr>
        <p:spPr>
          <a:xfrm>
            <a:off x="296688" y="637030"/>
            <a:ext cx="8016099" cy="796819"/>
          </a:xfrm>
        </p:spPr>
        <p:txBody>
          <a:bodyPr/>
          <a:lstStyle/>
          <a:p>
            <a:r>
              <a:rPr lang="en-GB" sz="2800" dirty="0"/>
              <a:t>Clinical Best Practice</a:t>
            </a:r>
            <a:br>
              <a:rPr lang="en-GB" dirty="0"/>
            </a:br>
            <a:r>
              <a:rPr lang="en-GB" dirty="0"/>
              <a:t>Tranexamic Acid</a:t>
            </a:r>
          </a:p>
        </p:txBody>
      </p:sp>
      <p:pic>
        <p:nvPicPr>
          <p:cNvPr id="6" name="Content Placeholder 5">
            <a:extLst>
              <a:ext uri="{FF2B5EF4-FFF2-40B4-BE49-F238E27FC236}">
                <a16:creationId xmlns:a16="http://schemas.microsoft.com/office/drawing/2014/main" id="{83CD2838-C8EE-42E1-B93A-91E2C4828DB1}"/>
              </a:ext>
            </a:extLst>
          </p:cNvPr>
          <p:cNvPicPr>
            <a:picLocks noGrp="1" noChangeAspect="1"/>
          </p:cNvPicPr>
          <p:nvPr>
            <p:ph idx="1"/>
          </p:nvPr>
        </p:nvPicPr>
        <p:blipFill rotWithShape="1">
          <a:blip r:embed="rId2"/>
          <a:srcRect l="1670" t="33390" r="47291" b="36069"/>
          <a:stretch/>
        </p:blipFill>
        <p:spPr>
          <a:xfrm>
            <a:off x="1046747" y="1587777"/>
            <a:ext cx="5897806" cy="1985211"/>
          </a:xfrm>
        </p:spPr>
      </p:pic>
      <p:pic>
        <p:nvPicPr>
          <p:cNvPr id="9" name="Picture 8">
            <a:extLst>
              <a:ext uri="{FF2B5EF4-FFF2-40B4-BE49-F238E27FC236}">
                <a16:creationId xmlns:a16="http://schemas.microsoft.com/office/drawing/2014/main" id="{96DF803D-A411-4CE2-833B-C2BD744E58CE}"/>
              </a:ext>
            </a:extLst>
          </p:cNvPr>
          <p:cNvPicPr>
            <a:picLocks noChangeAspect="1"/>
          </p:cNvPicPr>
          <p:nvPr/>
        </p:nvPicPr>
        <p:blipFill rotWithShape="1">
          <a:blip r:embed="rId3"/>
          <a:srcRect l="1237" t="24873" r="42938" b="32838"/>
          <a:stretch/>
        </p:blipFill>
        <p:spPr>
          <a:xfrm>
            <a:off x="1046747" y="3572988"/>
            <a:ext cx="5897806" cy="2513104"/>
          </a:xfrm>
          <a:prstGeom prst="rect">
            <a:avLst/>
          </a:prstGeom>
        </p:spPr>
      </p:pic>
      <p:sp>
        <p:nvSpPr>
          <p:cNvPr id="10" name="Rectangle: Rounded Corners 9">
            <a:extLst>
              <a:ext uri="{FF2B5EF4-FFF2-40B4-BE49-F238E27FC236}">
                <a16:creationId xmlns:a16="http://schemas.microsoft.com/office/drawing/2014/main" id="{24091F68-7F03-4F26-8C7A-051C613FEB23}"/>
              </a:ext>
            </a:extLst>
          </p:cNvPr>
          <p:cNvSpPr/>
          <p:nvPr/>
        </p:nvSpPr>
        <p:spPr>
          <a:xfrm>
            <a:off x="1046747" y="3068053"/>
            <a:ext cx="5594685" cy="50493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7348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35886</TotalTime>
  <Words>287</Words>
  <Application>Microsoft Office PowerPoint</Application>
  <PresentationFormat>Custom</PresentationFormat>
  <Paragraphs>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Roboto slab</vt:lpstr>
      <vt:lpstr>Office Theme</vt:lpstr>
      <vt:lpstr>World Patient Safety Day  Haemorrhage in obstetrics – Case presentation  </vt:lpstr>
      <vt:lpstr>Tasking</vt:lpstr>
      <vt:lpstr>On arrival</vt:lpstr>
      <vt:lpstr>On examination</vt:lpstr>
      <vt:lpstr>Impression &amp; Interventions</vt:lpstr>
      <vt:lpstr>Clinical Best Practice Misoprostol</vt:lpstr>
      <vt:lpstr>Clinical Best Practice Misoprostol</vt:lpstr>
      <vt:lpstr>Clinical Best Practice Misoprostol</vt:lpstr>
      <vt:lpstr>Clinical Best Practice Tranexamic Acid</vt:lpstr>
      <vt:lpstr>Clinical Best Practice Tranexamic Acid</vt:lpstr>
      <vt:lpstr>Clinical Best Practice Tranexamic Acid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Peachy</dc:creator>
  <cp:lastModifiedBy>Denise Kendall</cp:lastModifiedBy>
  <cp:revision>269</cp:revision>
  <dcterms:created xsi:type="dcterms:W3CDTF">2019-06-07T10:05:04Z</dcterms:created>
  <dcterms:modified xsi:type="dcterms:W3CDTF">2021-07-29T07:03:53Z</dcterms:modified>
</cp:coreProperties>
</file>