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9" r:id="rId5"/>
    <p:sldId id="264" r:id="rId6"/>
    <p:sldId id="269" r:id="rId7"/>
    <p:sldId id="263" r:id="rId8"/>
    <p:sldId id="266" r:id="rId9"/>
    <p:sldId id="267" r:id="rId10"/>
    <p:sldId id="265"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Sainsbury" initials="AS" lastIdx="16" clrIdx="0"/>
  <p:cmAuthor id="1" name="Tracy Jolly" initials="T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99 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727956" cy="6870700"/>
          </a:xfrm>
          <a:prstGeom prst="rect">
            <a:avLst/>
          </a:prstGeom>
        </p:spPr>
      </p:pic>
      <p:pic>
        <p:nvPicPr>
          <p:cNvPr id="17" name="Picture 16"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8"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smtClean="0"/>
              <a:t>Click to edit Master title style</a:t>
            </a:r>
            <a:endParaRPr lang="en-US" dirty="0"/>
          </a:p>
        </p:txBody>
      </p:sp>
      <p:sp>
        <p:nvSpPr>
          <p:cNvPr id="19"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990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221226" y="5513439"/>
            <a:ext cx="8668774" cy="566738"/>
          </a:xfrm>
          <a:prstGeom prst="rect">
            <a:avLst/>
          </a:prstGeom>
        </p:spPr>
        <p:txBody>
          <a:bodyPr anchor="b"/>
          <a:lstStyle>
            <a:lvl1pPr algn="l">
              <a:defRPr sz="3600" b="0"/>
            </a:lvl1pPr>
          </a:lstStyle>
          <a:p>
            <a:r>
              <a:rPr lang="en-GB" smtClean="0"/>
              <a:t>Click to edit Master title style</a:t>
            </a:r>
            <a:endParaRPr lang="en-US" dirty="0"/>
          </a:p>
        </p:txBody>
      </p:sp>
      <p:sp>
        <p:nvSpPr>
          <p:cNvPr id="4" name="Text Placeholder 3"/>
          <p:cNvSpPr>
            <a:spLocks noGrp="1"/>
          </p:cNvSpPr>
          <p:nvPr>
            <p:ph type="body" sz="half" idx="2"/>
          </p:nvPr>
        </p:nvSpPr>
        <p:spPr>
          <a:xfrm>
            <a:off x="221226" y="6088934"/>
            <a:ext cx="8668774" cy="564228"/>
          </a:xfrm>
          <a:prstGeom prst="rect">
            <a:avLst/>
          </a:prstGeom>
        </p:spPr>
        <p:txBody>
          <a:bodyPr/>
          <a:lstStyle>
            <a:lvl1pPr marL="0" indent="0">
              <a:buNone/>
              <a:defRPr sz="14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pic>
        <p:nvPicPr>
          <p:cNvPr id="8" name="Picture 7" descr="swasft_informationgovernance_24052016_003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3297"/>
            <a:ext cx="9144000" cy="4143375"/>
          </a:xfrm>
          <a:prstGeom prst="rect">
            <a:avLst/>
          </a:prstGeom>
        </p:spPr>
      </p:pic>
    </p:spTree>
    <p:extLst>
      <p:ext uri="{BB962C8B-B14F-4D97-AF65-F5344CB8AC3E}">
        <p14:creationId xmlns:p14="http://schemas.microsoft.com/office/powerpoint/2010/main" val="198809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img patient">
    <p:spTree>
      <p:nvGrpSpPr>
        <p:cNvPr id="1" name=""/>
        <p:cNvGrpSpPr/>
        <p:nvPr/>
      </p:nvGrpSpPr>
      <p:grpSpPr>
        <a:xfrm>
          <a:off x="0" y="0"/>
          <a:ext cx="0" cy="0"/>
          <a:chOff x="0" y="0"/>
          <a:chExt cx="0" cy="0"/>
        </a:xfrm>
      </p:grpSpPr>
      <p:sp>
        <p:nvSpPr>
          <p:cNvPr id="7" name="Title 1"/>
          <p:cNvSpPr>
            <a:spLocks noGrp="1"/>
          </p:cNvSpPr>
          <p:nvPr>
            <p:ph type="title"/>
          </p:nvPr>
        </p:nvSpPr>
        <p:spPr>
          <a:xfrm>
            <a:off x="221226" y="5513439"/>
            <a:ext cx="8668774" cy="566738"/>
          </a:xfrm>
          <a:prstGeom prst="rect">
            <a:avLst/>
          </a:prstGeom>
        </p:spPr>
        <p:txBody>
          <a:bodyPr anchor="b"/>
          <a:lstStyle>
            <a:lvl1pPr algn="l">
              <a:defRPr sz="3600" b="0"/>
            </a:lvl1pPr>
          </a:lstStyle>
          <a:p>
            <a:r>
              <a:rPr lang="en-GB" smtClean="0"/>
              <a:t>Click to edit Master title style</a:t>
            </a:r>
            <a:endParaRPr lang="en-US" dirty="0"/>
          </a:p>
        </p:txBody>
      </p:sp>
      <p:sp>
        <p:nvSpPr>
          <p:cNvPr id="8" name="Text Placeholder 3"/>
          <p:cNvSpPr>
            <a:spLocks noGrp="1"/>
          </p:cNvSpPr>
          <p:nvPr>
            <p:ph type="body" sz="half" idx="2"/>
          </p:nvPr>
        </p:nvSpPr>
        <p:spPr>
          <a:xfrm>
            <a:off x="221226" y="6088934"/>
            <a:ext cx="8668774" cy="564228"/>
          </a:xfrm>
          <a:prstGeom prst="rect">
            <a:avLst/>
          </a:prstGeom>
        </p:spPr>
        <p:txBody>
          <a:bodyPr/>
          <a:lstStyle>
            <a:lvl1pPr marL="0" indent="0">
              <a:buNone/>
              <a:defRPr sz="14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3297"/>
            <a:ext cx="9144000" cy="4143375"/>
          </a:xfrm>
          <a:prstGeom prst="rect">
            <a:avLst/>
          </a:prstGeom>
        </p:spPr>
      </p:pic>
    </p:spTree>
    <p:extLst>
      <p:ext uri="{BB962C8B-B14F-4D97-AF65-F5344CB8AC3E}">
        <p14:creationId xmlns:p14="http://schemas.microsoft.com/office/powerpoint/2010/main" val="379363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dith alt2">
    <p:spTree>
      <p:nvGrpSpPr>
        <p:cNvPr id="1" name=""/>
        <p:cNvGrpSpPr/>
        <p:nvPr/>
      </p:nvGrpSpPr>
      <p:grpSpPr>
        <a:xfrm>
          <a:off x="0" y="0"/>
          <a:ext cx="0" cy="0"/>
          <a:chOff x="0" y="0"/>
          <a:chExt cx="0" cy="0"/>
        </a:xfrm>
      </p:grpSpPr>
      <p:sp>
        <p:nvSpPr>
          <p:cNvPr id="3" name="Title 1"/>
          <p:cNvSpPr>
            <a:spLocks noGrp="1"/>
          </p:cNvSpPr>
          <p:nvPr>
            <p:ph type="title"/>
          </p:nvPr>
        </p:nvSpPr>
        <p:spPr>
          <a:xfrm>
            <a:off x="221226" y="5513439"/>
            <a:ext cx="8668774" cy="566738"/>
          </a:xfrm>
          <a:prstGeom prst="rect">
            <a:avLst/>
          </a:prstGeom>
        </p:spPr>
        <p:txBody>
          <a:bodyPr anchor="b"/>
          <a:lstStyle>
            <a:lvl1pPr algn="l">
              <a:defRPr sz="3600" b="0"/>
            </a:lvl1pPr>
          </a:lstStyle>
          <a:p>
            <a:r>
              <a:rPr lang="en-GB" smtClean="0"/>
              <a:t>Click to edit Master title style</a:t>
            </a:r>
            <a:endParaRPr lang="en-US" dirty="0"/>
          </a:p>
        </p:txBody>
      </p:sp>
      <p:sp>
        <p:nvSpPr>
          <p:cNvPr id="4" name="Text Placeholder 3"/>
          <p:cNvSpPr>
            <a:spLocks noGrp="1"/>
          </p:cNvSpPr>
          <p:nvPr>
            <p:ph type="body" sz="half" idx="2"/>
          </p:nvPr>
        </p:nvSpPr>
        <p:spPr>
          <a:xfrm>
            <a:off x="221226" y="6088934"/>
            <a:ext cx="8668774" cy="564228"/>
          </a:xfrm>
          <a:prstGeom prst="rect">
            <a:avLst/>
          </a:prstGeom>
        </p:spPr>
        <p:txBody>
          <a:bodyPr/>
          <a:lstStyle>
            <a:lvl1pPr marL="0" indent="0">
              <a:buNone/>
              <a:defRPr sz="14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3297"/>
            <a:ext cx="9144000" cy="4143375"/>
          </a:xfrm>
          <a:prstGeom prst="rect">
            <a:avLst/>
          </a:prstGeom>
        </p:spPr>
      </p:pic>
    </p:spTree>
    <p:extLst>
      <p:ext uri="{BB962C8B-B14F-4D97-AF65-F5344CB8AC3E}">
        <p14:creationId xmlns:p14="http://schemas.microsoft.com/office/powerpoint/2010/main" val="70355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689100"/>
            <a:ext cx="8229600" cy="558800"/>
          </a:xfrm>
          <a:prstGeom prst="rect">
            <a:avLst/>
          </a:prstGeom>
        </p:spPr>
        <p:txBody>
          <a:bodyPr anchor="b"/>
          <a:lstStyle>
            <a:lvl1pPr algn="l">
              <a:defRPr sz="3600" b="0"/>
            </a:lvl1pPr>
          </a:lstStyle>
          <a:p>
            <a:r>
              <a:rPr lang="en-GB" smtClean="0"/>
              <a:t>Click to edit Master title style</a:t>
            </a:r>
            <a:endParaRPr lang="en-US" dirty="0"/>
          </a:p>
        </p:txBody>
      </p:sp>
      <p:sp>
        <p:nvSpPr>
          <p:cNvPr id="4" name="Text Placeholder 3"/>
          <p:cNvSpPr>
            <a:spLocks noGrp="1"/>
          </p:cNvSpPr>
          <p:nvPr>
            <p:ph type="body" sz="half" idx="2" hasCustomPrompt="1"/>
          </p:nvPr>
        </p:nvSpPr>
        <p:spPr>
          <a:xfrm>
            <a:off x="457200" y="2351549"/>
            <a:ext cx="8229599" cy="4219858"/>
          </a:xfrm>
          <a:prstGeom prst="rect">
            <a:avLst/>
          </a:prstGeom>
        </p:spPr>
        <p:txBody>
          <a:bodyPr/>
          <a:lstStyle>
            <a:lvl1pPr marL="0" indent="0">
              <a:buFont typeface="Aria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err="1" smtClean="0"/>
              <a:t>zzxczxczxc</a:t>
            </a:r>
            <a:endParaRPr lang="en-GB" dirty="0" smtClean="0"/>
          </a:p>
        </p:txBody>
      </p:sp>
    </p:spTree>
    <p:extLst>
      <p:ext uri="{BB962C8B-B14F-4D97-AF65-F5344CB8AC3E}">
        <p14:creationId xmlns:p14="http://schemas.microsoft.com/office/powerpoint/2010/main" val="285588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 text right">
    <p:spTree>
      <p:nvGrpSpPr>
        <p:cNvPr id="1" name=""/>
        <p:cNvGrpSpPr/>
        <p:nvPr/>
      </p:nvGrpSpPr>
      <p:grpSpPr>
        <a:xfrm>
          <a:off x="0" y="0"/>
          <a:ext cx="0" cy="0"/>
          <a:chOff x="0" y="0"/>
          <a:chExt cx="0" cy="0"/>
        </a:xfrm>
      </p:grpSpPr>
      <p:sp>
        <p:nvSpPr>
          <p:cNvPr id="3" name="Title 1"/>
          <p:cNvSpPr>
            <a:spLocks noGrp="1"/>
          </p:cNvSpPr>
          <p:nvPr>
            <p:ph type="title"/>
          </p:nvPr>
        </p:nvSpPr>
        <p:spPr>
          <a:xfrm>
            <a:off x="457200" y="1689100"/>
            <a:ext cx="8229600" cy="558800"/>
          </a:xfrm>
          <a:prstGeom prst="rect">
            <a:avLst/>
          </a:prstGeom>
        </p:spPr>
        <p:txBody>
          <a:bodyPr anchor="b"/>
          <a:lstStyle>
            <a:lvl1pPr algn="l">
              <a:defRPr sz="3600" b="0"/>
            </a:lvl1pPr>
          </a:lstStyle>
          <a:p>
            <a:r>
              <a:rPr lang="en-GB" smtClean="0"/>
              <a:t>Click to edit Master title style</a:t>
            </a:r>
            <a:endParaRPr lang="en-US" dirty="0"/>
          </a:p>
        </p:txBody>
      </p:sp>
      <p:sp>
        <p:nvSpPr>
          <p:cNvPr id="4" name="Text Placeholder 3"/>
          <p:cNvSpPr>
            <a:spLocks noGrp="1"/>
          </p:cNvSpPr>
          <p:nvPr>
            <p:ph type="body" sz="half" idx="2" hasCustomPrompt="1"/>
          </p:nvPr>
        </p:nvSpPr>
        <p:spPr>
          <a:xfrm>
            <a:off x="6477000" y="2387601"/>
            <a:ext cx="2209799" cy="4183806"/>
          </a:xfrm>
          <a:prstGeom prst="rect">
            <a:avLst/>
          </a:prstGeom>
        </p:spPr>
        <p:txBody>
          <a:bodyPr numCol="3"/>
          <a:lstStyle>
            <a:lvl1pPr marL="0" indent="0">
              <a:buFont typeface="Aria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err="1" smtClean="0"/>
              <a:t>zzxczxczxc</a:t>
            </a:r>
            <a:endParaRPr lang="en-GB" dirty="0" smtClean="0"/>
          </a:p>
        </p:txBody>
      </p:sp>
      <p:sp>
        <p:nvSpPr>
          <p:cNvPr id="6" name="Table Placeholder 5"/>
          <p:cNvSpPr>
            <a:spLocks noGrp="1"/>
          </p:cNvSpPr>
          <p:nvPr>
            <p:ph type="tbl" sz="quarter" idx="10"/>
          </p:nvPr>
        </p:nvSpPr>
        <p:spPr>
          <a:xfrm>
            <a:off x="457200" y="2387599"/>
            <a:ext cx="5854700" cy="4183807"/>
          </a:xfrm>
          <a:prstGeom prst="rect">
            <a:avLst/>
          </a:prstGeom>
        </p:spPr>
        <p:txBody>
          <a:bodyPr vert="horz"/>
          <a:lstStyle/>
          <a:p>
            <a:r>
              <a:rPr lang="en-GB" smtClean="0"/>
              <a:t>Click icon to add table</a:t>
            </a:r>
            <a:endParaRPr lang="en-US" dirty="0"/>
          </a:p>
        </p:txBody>
      </p:sp>
    </p:spTree>
    <p:extLst>
      <p:ext uri="{BB962C8B-B14F-4D97-AF65-F5344CB8AC3E}">
        <p14:creationId xmlns:p14="http://schemas.microsoft.com/office/powerpoint/2010/main" val="393502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 text left">
    <p:spTree>
      <p:nvGrpSpPr>
        <p:cNvPr id="1" name=""/>
        <p:cNvGrpSpPr/>
        <p:nvPr/>
      </p:nvGrpSpPr>
      <p:grpSpPr>
        <a:xfrm>
          <a:off x="0" y="0"/>
          <a:ext cx="0" cy="0"/>
          <a:chOff x="0" y="0"/>
          <a:chExt cx="0" cy="0"/>
        </a:xfrm>
      </p:grpSpPr>
      <p:sp>
        <p:nvSpPr>
          <p:cNvPr id="3" name="Title 1"/>
          <p:cNvSpPr>
            <a:spLocks noGrp="1"/>
          </p:cNvSpPr>
          <p:nvPr>
            <p:ph type="title"/>
          </p:nvPr>
        </p:nvSpPr>
        <p:spPr>
          <a:xfrm>
            <a:off x="457200" y="1689100"/>
            <a:ext cx="8229600" cy="558800"/>
          </a:xfrm>
          <a:prstGeom prst="rect">
            <a:avLst/>
          </a:prstGeom>
        </p:spPr>
        <p:txBody>
          <a:bodyPr anchor="b"/>
          <a:lstStyle>
            <a:lvl1pPr algn="l">
              <a:defRPr sz="3600" b="0"/>
            </a:lvl1pPr>
          </a:lstStyle>
          <a:p>
            <a:r>
              <a:rPr lang="en-GB" smtClean="0"/>
              <a:t>Click to edit Master title style</a:t>
            </a:r>
            <a:endParaRPr lang="en-US" dirty="0"/>
          </a:p>
        </p:txBody>
      </p:sp>
      <p:sp>
        <p:nvSpPr>
          <p:cNvPr id="4" name="Text Placeholder 3"/>
          <p:cNvSpPr>
            <a:spLocks noGrp="1"/>
          </p:cNvSpPr>
          <p:nvPr>
            <p:ph type="body" sz="half" idx="2" hasCustomPrompt="1"/>
          </p:nvPr>
        </p:nvSpPr>
        <p:spPr>
          <a:xfrm>
            <a:off x="457200" y="2387601"/>
            <a:ext cx="2209799" cy="4183806"/>
          </a:xfrm>
          <a:prstGeom prst="rect">
            <a:avLst/>
          </a:prstGeom>
        </p:spPr>
        <p:txBody>
          <a:bodyPr numCol="3"/>
          <a:lstStyle>
            <a:lvl1pPr marL="0" indent="0">
              <a:buFont typeface="Aria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err="1" smtClean="0"/>
              <a:t>zzxczxczxc</a:t>
            </a:r>
            <a:endParaRPr lang="en-GB" dirty="0" smtClean="0"/>
          </a:p>
        </p:txBody>
      </p:sp>
      <p:sp>
        <p:nvSpPr>
          <p:cNvPr id="5" name="Table Placeholder 5"/>
          <p:cNvSpPr>
            <a:spLocks noGrp="1"/>
          </p:cNvSpPr>
          <p:nvPr>
            <p:ph type="tbl" sz="quarter" idx="10"/>
          </p:nvPr>
        </p:nvSpPr>
        <p:spPr>
          <a:xfrm>
            <a:off x="2832100" y="2387599"/>
            <a:ext cx="5854700" cy="4183807"/>
          </a:xfrm>
          <a:prstGeom prst="rect">
            <a:avLst/>
          </a:prstGeom>
        </p:spPr>
        <p:txBody>
          <a:bodyPr vert="horz"/>
          <a:lstStyle/>
          <a:p>
            <a:r>
              <a:rPr lang="en-GB" smtClean="0"/>
              <a:t>Click icon to add table</a:t>
            </a:r>
            <a:endParaRPr lang="en-US" dirty="0"/>
          </a:p>
        </p:txBody>
      </p:sp>
    </p:spTree>
    <p:extLst>
      <p:ext uri="{BB962C8B-B14F-4D97-AF65-F5344CB8AC3E}">
        <p14:creationId xmlns:p14="http://schemas.microsoft.com/office/powerpoint/2010/main" val="906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full width">
    <p:spTree>
      <p:nvGrpSpPr>
        <p:cNvPr id="1" name=""/>
        <p:cNvGrpSpPr/>
        <p:nvPr/>
      </p:nvGrpSpPr>
      <p:grpSpPr>
        <a:xfrm>
          <a:off x="0" y="0"/>
          <a:ext cx="0" cy="0"/>
          <a:chOff x="0" y="0"/>
          <a:chExt cx="0" cy="0"/>
        </a:xfrm>
      </p:grpSpPr>
      <p:sp>
        <p:nvSpPr>
          <p:cNvPr id="3" name="Title 1"/>
          <p:cNvSpPr>
            <a:spLocks noGrp="1"/>
          </p:cNvSpPr>
          <p:nvPr>
            <p:ph type="title"/>
          </p:nvPr>
        </p:nvSpPr>
        <p:spPr>
          <a:xfrm>
            <a:off x="457200" y="1689100"/>
            <a:ext cx="8229600" cy="558800"/>
          </a:xfrm>
          <a:prstGeom prst="rect">
            <a:avLst/>
          </a:prstGeom>
        </p:spPr>
        <p:txBody>
          <a:bodyPr anchor="b"/>
          <a:lstStyle>
            <a:lvl1pPr algn="l">
              <a:defRPr sz="3600" b="0"/>
            </a:lvl1pPr>
          </a:lstStyle>
          <a:p>
            <a:r>
              <a:rPr lang="en-GB" smtClean="0"/>
              <a:t>Click to edit Master title style</a:t>
            </a:r>
            <a:endParaRPr lang="en-US" dirty="0"/>
          </a:p>
        </p:txBody>
      </p:sp>
      <p:sp>
        <p:nvSpPr>
          <p:cNvPr id="4" name="Text Placeholder 3"/>
          <p:cNvSpPr>
            <a:spLocks noGrp="1"/>
          </p:cNvSpPr>
          <p:nvPr>
            <p:ph type="body" sz="half" idx="2" hasCustomPrompt="1"/>
          </p:nvPr>
        </p:nvSpPr>
        <p:spPr>
          <a:xfrm>
            <a:off x="457200" y="5486400"/>
            <a:ext cx="8229600" cy="1085007"/>
          </a:xfrm>
          <a:prstGeom prst="rect">
            <a:avLst/>
          </a:prstGeom>
        </p:spPr>
        <p:txBody>
          <a:bodyPr numCol="3"/>
          <a:lstStyle>
            <a:lvl1pPr marL="0" indent="0">
              <a:buFont typeface="Arial"/>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err="1" smtClean="0"/>
              <a:t>zzxczxczxc</a:t>
            </a:r>
            <a:endParaRPr lang="en-GB" dirty="0" smtClean="0"/>
          </a:p>
        </p:txBody>
      </p:sp>
      <p:sp>
        <p:nvSpPr>
          <p:cNvPr id="7" name="Chart Placeholder 6"/>
          <p:cNvSpPr>
            <a:spLocks noGrp="1"/>
          </p:cNvSpPr>
          <p:nvPr>
            <p:ph type="chart" sz="quarter" idx="11"/>
          </p:nvPr>
        </p:nvSpPr>
        <p:spPr>
          <a:xfrm>
            <a:off x="457200" y="2413001"/>
            <a:ext cx="8229600" cy="2946399"/>
          </a:xfrm>
          <a:prstGeom prst="rect">
            <a:avLst/>
          </a:prstGeom>
        </p:spPr>
        <p:txBody>
          <a:bodyPr vert="horz"/>
          <a:lstStyle/>
          <a:p>
            <a:r>
              <a:rPr lang="en-GB" smtClean="0"/>
              <a:t>Click icon to add chart</a:t>
            </a:r>
            <a:endParaRPr lang="en-US"/>
          </a:p>
        </p:txBody>
      </p:sp>
    </p:spTree>
    <p:extLst>
      <p:ext uri="{BB962C8B-B14F-4D97-AF65-F5344CB8AC3E}">
        <p14:creationId xmlns:p14="http://schemas.microsoft.com/office/powerpoint/2010/main" val="3828750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dirty="0" smtClean="0"/>
              <a:t>Click to edit Master title style</a:t>
            </a:r>
            <a:endParaRPr lang="en-US" dirty="0"/>
          </a:p>
        </p:txBody>
      </p:sp>
    </p:spTree>
    <p:extLst>
      <p:ext uri="{BB962C8B-B14F-4D97-AF65-F5344CB8AC3E}">
        <p14:creationId xmlns:p14="http://schemas.microsoft.com/office/powerpoint/2010/main" val="33203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r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09" y="0"/>
            <a:ext cx="6746989" cy="6870700"/>
          </a:xfrm>
          <a:prstGeom prst="rect">
            <a:avLst/>
          </a:prstGeom>
        </p:spPr>
      </p:pic>
      <p:pic>
        <p:nvPicPr>
          <p:cNvPr id="10" name="Picture 9"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1"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dirty="0" smtClean="0"/>
              <a:t>Click to edit Master title style</a:t>
            </a:r>
            <a:endParaRPr lang="en-US" dirty="0"/>
          </a:p>
        </p:txBody>
      </p:sp>
      <p:sp>
        <p:nvSpPr>
          <p:cNvPr id="12"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203888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ub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98" y="0"/>
            <a:ext cx="9136567" cy="6870699"/>
          </a:xfrm>
          <a:prstGeom prst="rect">
            <a:avLst/>
          </a:prstGeom>
        </p:spPr>
      </p:pic>
      <p:pic>
        <p:nvPicPr>
          <p:cNvPr id="10" name="Picture 9"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1"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smtClean="0"/>
              <a:t>Click to edit Master title style</a:t>
            </a:r>
            <a:endParaRPr lang="en-US" dirty="0"/>
          </a:p>
        </p:txBody>
      </p:sp>
      <p:sp>
        <p:nvSpPr>
          <p:cNvPr id="12"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399800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CS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680374" cy="6870699"/>
          </a:xfrm>
          <a:prstGeom prst="rect">
            <a:avLst/>
          </a:prstGeom>
        </p:spPr>
      </p:pic>
      <p:pic>
        <p:nvPicPr>
          <p:cNvPr id="9" name="Picture 8"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0"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smtClean="0"/>
              <a:t>Click to edit Master title style</a:t>
            </a:r>
            <a:endParaRPr lang="en-US" dirty="0"/>
          </a:p>
        </p:txBody>
      </p:sp>
      <p:sp>
        <p:nvSpPr>
          <p:cNvPr id="11"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131047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dmin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8" y="-31177"/>
            <a:ext cx="6739722" cy="6910829"/>
          </a:xfrm>
          <a:prstGeom prst="rect">
            <a:avLst/>
          </a:prstGeom>
        </p:spPr>
      </p:pic>
      <p:pic>
        <p:nvPicPr>
          <p:cNvPr id="9" name="Picture 8"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0"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smtClean="0"/>
              <a:t>Click to edit Master title style</a:t>
            </a:r>
            <a:endParaRPr lang="en-US" dirty="0"/>
          </a:p>
        </p:txBody>
      </p:sp>
      <p:sp>
        <p:nvSpPr>
          <p:cNvPr id="11"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182318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dmin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48" y="-31177"/>
            <a:ext cx="6739721" cy="6910829"/>
          </a:xfrm>
          <a:prstGeom prst="rect">
            <a:avLst/>
          </a:prstGeom>
        </p:spPr>
      </p:pic>
      <p:pic>
        <p:nvPicPr>
          <p:cNvPr id="9" name="Picture 8"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0"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smtClean="0"/>
              <a:t>Click to edit Master title style</a:t>
            </a:r>
            <a:endParaRPr lang="en-US" dirty="0"/>
          </a:p>
        </p:txBody>
      </p:sp>
      <p:sp>
        <p:nvSpPr>
          <p:cNvPr id="11"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73479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dmin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282" y="-201771"/>
            <a:ext cx="7106327" cy="7326834"/>
          </a:xfrm>
          <a:prstGeom prst="rect">
            <a:avLst/>
          </a:prstGeom>
        </p:spPr>
      </p:pic>
      <p:pic>
        <p:nvPicPr>
          <p:cNvPr id="9" name="Picture 8" descr="swasft_ba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
        <p:nvSpPr>
          <p:cNvPr id="10" name="Title Placeholder 1"/>
          <p:cNvSpPr>
            <a:spLocks noGrp="1"/>
          </p:cNvSpPr>
          <p:nvPr>
            <p:ph type="title" idx="4294967295"/>
          </p:nvPr>
        </p:nvSpPr>
        <p:spPr>
          <a:xfrm>
            <a:off x="5753100" y="5051425"/>
            <a:ext cx="3048000" cy="1084263"/>
          </a:xfrm>
          <a:prstGeom prst="rect">
            <a:avLst/>
          </a:prstGeom>
        </p:spPr>
        <p:txBody>
          <a:bodyPr vert="horz" lIns="91440" tIns="45720" rIns="91440" bIns="45720" rtlCol="0" anchor="ctr">
            <a:noAutofit/>
          </a:bodyPr>
          <a:lstStyle>
            <a:lvl1pPr>
              <a:defRPr sz="4000"/>
            </a:lvl1pPr>
          </a:lstStyle>
          <a:p>
            <a:r>
              <a:rPr lang="en-GB" smtClean="0"/>
              <a:t>Click to edit Master title style</a:t>
            </a:r>
            <a:endParaRPr lang="en-US" dirty="0"/>
          </a:p>
        </p:txBody>
      </p:sp>
      <p:sp>
        <p:nvSpPr>
          <p:cNvPr id="11" name="Date Placeholder 3"/>
          <p:cNvSpPr>
            <a:spLocks noGrp="1"/>
          </p:cNvSpPr>
          <p:nvPr>
            <p:ph type="dt" sz="half" idx="4294967295"/>
          </p:nvPr>
        </p:nvSpPr>
        <p:spPr>
          <a:xfrm>
            <a:off x="5842000" y="6213475"/>
            <a:ext cx="3517900" cy="365125"/>
          </a:xfrm>
          <a:prstGeom prst="rect">
            <a:avLst/>
          </a:prstGeom>
        </p:spPr>
        <p:txBody>
          <a:bodyPr/>
          <a:lstStyle>
            <a:lvl1pPr>
              <a:defRPr>
                <a:solidFill>
                  <a:srgbClr val="404040"/>
                </a:solidFill>
              </a:defRPr>
            </a:lvl1pPr>
          </a:lstStyle>
          <a:p>
            <a:r>
              <a:rPr lang="en-US" dirty="0" smtClean="0"/>
              <a:t>Sub title</a:t>
            </a:r>
            <a:endParaRPr lang="en-US" dirty="0"/>
          </a:p>
        </p:txBody>
      </p:sp>
    </p:spTree>
    <p:extLst>
      <p:ext uri="{BB962C8B-B14F-4D97-AF65-F5344CB8AC3E}">
        <p14:creationId xmlns:p14="http://schemas.microsoft.com/office/powerpoint/2010/main" val="350433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alt">
    <p:spTree>
      <p:nvGrpSpPr>
        <p:cNvPr id="1" name=""/>
        <p:cNvGrpSpPr/>
        <p:nvPr/>
      </p:nvGrpSpPr>
      <p:grpSpPr>
        <a:xfrm>
          <a:off x="0" y="0"/>
          <a:ext cx="0" cy="0"/>
          <a:chOff x="0" y="0"/>
          <a:chExt cx="0" cy="0"/>
        </a:xfrm>
      </p:grpSpPr>
      <p:sp>
        <p:nvSpPr>
          <p:cNvPr id="8" name="Title 1"/>
          <p:cNvSpPr>
            <a:spLocks noGrp="1"/>
          </p:cNvSpPr>
          <p:nvPr>
            <p:ph type="title"/>
          </p:nvPr>
        </p:nvSpPr>
        <p:spPr>
          <a:xfrm>
            <a:off x="4876800" y="1531793"/>
            <a:ext cx="4040188" cy="1236807"/>
          </a:xfrm>
          <a:prstGeom prst="rect">
            <a:avLst/>
          </a:prstGeom>
        </p:spPr>
        <p:txBody>
          <a:bodyPr/>
          <a:lstStyle>
            <a:lvl1pPr>
              <a:defRPr sz="3600"/>
            </a:lvl1pPr>
          </a:lstStyle>
          <a:p>
            <a:r>
              <a:rPr lang="en-GB" smtClean="0"/>
              <a:t>Click to edit Master title style</a:t>
            </a:r>
            <a:endParaRPr lang="en-US" dirty="0"/>
          </a:p>
        </p:txBody>
      </p:sp>
      <p:sp>
        <p:nvSpPr>
          <p:cNvPr id="9" name="Text Placeholder 2"/>
          <p:cNvSpPr>
            <a:spLocks noGrp="1"/>
          </p:cNvSpPr>
          <p:nvPr>
            <p:ph type="body" idx="1"/>
          </p:nvPr>
        </p:nvSpPr>
        <p:spPr>
          <a:xfrm>
            <a:off x="4876800" y="290433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10" name="Content Placeholder 3"/>
          <p:cNvSpPr>
            <a:spLocks noGrp="1"/>
          </p:cNvSpPr>
          <p:nvPr>
            <p:ph sz="half" idx="2"/>
          </p:nvPr>
        </p:nvSpPr>
        <p:spPr>
          <a:xfrm>
            <a:off x="4876800" y="3635375"/>
            <a:ext cx="4040188" cy="2498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3" y="0"/>
            <a:ext cx="4568833" cy="6858000"/>
          </a:xfrm>
          <a:prstGeom prst="rect">
            <a:avLst/>
          </a:prstGeom>
        </p:spPr>
      </p:pic>
    </p:spTree>
    <p:extLst>
      <p:ext uri="{BB962C8B-B14F-4D97-AF65-F5344CB8AC3E}">
        <p14:creationId xmlns:p14="http://schemas.microsoft.com/office/powerpoint/2010/main" val="342439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alt 2">
    <p:spTree>
      <p:nvGrpSpPr>
        <p:cNvPr id="1" name=""/>
        <p:cNvGrpSpPr/>
        <p:nvPr/>
      </p:nvGrpSpPr>
      <p:grpSpPr>
        <a:xfrm>
          <a:off x="0" y="0"/>
          <a:ext cx="0" cy="0"/>
          <a:chOff x="0" y="0"/>
          <a:chExt cx="0" cy="0"/>
        </a:xfrm>
      </p:grpSpPr>
      <p:sp>
        <p:nvSpPr>
          <p:cNvPr id="5" name="Title 1"/>
          <p:cNvSpPr>
            <a:spLocks noGrp="1"/>
          </p:cNvSpPr>
          <p:nvPr>
            <p:ph type="title"/>
          </p:nvPr>
        </p:nvSpPr>
        <p:spPr>
          <a:xfrm>
            <a:off x="4876800" y="1531793"/>
            <a:ext cx="4040188" cy="1236807"/>
          </a:xfrm>
          <a:prstGeom prst="rect">
            <a:avLst/>
          </a:prstGeom>
        </p:spPr>
        <p:txBody>
          <a:bodyPr/>
          <a:lstStyle>
            <a:lvl1pPr>
              <a:defRPr sz="3600"/>
            </a:lvl1pPr>
          </a:lstStyle>
          <a:p>
            <a:r>
              <a:rPr lang="en-GB" smtClean="0"/>
              <a:t>Click to edit Master title style</a:t>
            </a:r>
            <a:endParaRPr lang="en-US" dirty="0"/>
          </a:p>
        </p:txBody>
      </p:sp>
      <p:sp>
        <p:nvSpPr>
          <p:cNvPr id="6" name="Text Placeholder 2"/>
          <p:cNvSpPr>
            <a:spLocks noGrp="1"/>
          </p:cNvSpPr>
          <p:nvPr>
            <p:ph type="body" idx="1"/>
          </p:nvPr>
        </p:nvSpPr>
        <p:spPr>
          <a:xfrm>
            <a:off x="4876800" y="290433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Content Placeholder 3"/>
          <p:cNvSpPr>
            <a:spLocks noGrp="1"/>
          </p:cNvSpPr>
          <p:nvPr>
            <p:ph sz="half" idx="2"/>
          </p:nvPr>
        </p:nvSpPr>
        <p:spPr>
          <a:xfrm>
            <a:off x="4876800" y="3635375"/>
            <a:ext cx="4040188" cy="2498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3" y="0"/>
            <a:ext cx="4568834" cy="6857999"/>
          </a:xfrm>
          <a:prstGeom prst="rect">
            <a:avLst/>
          </a:prstGeom>
        </p:spPr>
      </p:pic>
    </p:spTree>
    <p:extLst>
      <p:ext uri="{BB962C8B-B14F-4D97-AF65-F5344CB8AC3E}">
        <p14:creationId xmlns:p14="http://schemas.microsoft.com/office/powerpoint/2010/main" val="236399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swasft_logo.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86510" y="218787"/>
            <a:ext cx="2151888" cy="792480"/>
          </a:xfrm>
          <a:prstGeom prst="rect">
            <a:avLst/>
          </a:prstGeom>
        </p:spPr>
      </p:pic>
      <p:pic>
        <p:nvPicPr>
          <p:cNvPr id="4" name="Picture 3" descr="swasft_ban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6727444"/>
            <a:ext cx="9144000" cy="143256"/>
          </a:xfrm>
          <a:prstGeom prst="rect">
            <a:avLst/>
          </a:prstGeom>
        </p:spPr>
      </p:pic>
    </p:spTree>
    <p:extLst>
      <p:ext uri="{BB962C8B-B14F-4D97-AF65-F5344CB8AC3E}">
        <p14:creationId xmlns:p14="http://schemas.microsoft.com/office/powerpoint/2010/main" val="3821497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6" r:id="rId5"/>
    <p:sldLayoutId id="2147483667" r:id="rId6"/>
    <p:sldLayoutId id="2147483668" r:id="rId7"/>
    <p:sldLayoutId id="2147483654" r:id="rId8"/>
    <p:sldLayoutId id="2147483655" r:id="rId9"/>
    <p:sldLayoutId id="2147483657" r:id="rId10"/>
    <p:sldLayoutId id="2147483658" r:id="rId11"/>
    <p:sldLayoutId id="2147483660" r:id="rId12"/>
    <p:sldLayoutId id="2147483656" r:id="rId13"/>
    <p:sldLayoutId id="2147483661" r:id="rId14"/>
    <p:sldLayoutId id="2147483662" r:id="rId15"/>
    <p:sldLayoutId id="2147483663" r:id="rId16"/>
    <p:sldLayoutId id="2147483665" r:id="rId17"/>
  </p:sldLayoutIdLst>
  <p:txStyles>
    <p:titleStyle>
      <a:lvl1pPr algn="l" defTabSz="457200" rtl="0" eaLnBrk="1" latinLnBrk="0" hangingPunct="1">
        <a:spcBef>
          <a:spcPct val="0"/>
        </a:spcBef>
        <a:buNone/>
        <a:defRPr sz="4400" kern="1200" baseline="0">
          <a:solidFill>
            <a:srgbClr val="66C7E5"/>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dirty="0"/>
          </a:p>
        </p:txBody>
      </p:sp>
      <p:sp>
        <p:nvSpPr>
          <p:cNvPr id="3" name="Rectangle 2"/>
          <p:cNvSpPr/>
          <p:nvPr/>
        </p:nvSpPr>
        <p:spPr>
          <a:xfrm>
            <a:off x="6336960" y="4627137"/>
            <a:ext cx="2365910" cy="1200329"/>
          </a:xfrm>
          <a:prstGeom prst="rect">
            <a:avLst/>
          </a:prstGeom>
        </p:spPr>
        <p:txBody>
          <a:bodyPr wrap="square">
            <a:spAutoFit/>
          </a:bodyPr>
          <a:lstStyle/>
          <a:p>
            <a:pPr algn="ctr"/>
            <a:r>
              <a:rPr lang="en-US" sz="2400" b="1" dirty="0"/>
              <a:t>Safe </a:t>
            </a:r>
            <a:r>
              <a:rPr lang="en-US" sz="2400" b="1" dirty="0" smtClean="0"/>
              <a:t>Maternal </a:t>
            </a:r>
          </a:p>
          <a:p>
            <a:pPr algn="ctr"/>
            <a:r>
              <a:rPr lang="en-US" sz="2400" b="1" dirty="0" smtClean="0"/>
              <a:t>and </a:t>
            </a:r>
          </a:p>
          <a:p>
            <a:pPr algn="ctr"/>
            <a:r>
              <a:rPr lang="en-US" sz="2400" b="1" dirty="0" smtClean="0"/>
              <a:t>Newborn </a:t>
            </a:r>
            <a:r>
              <a:rPr lang="en-US" sz="2400" b="1" dirty="0"/>
              <a:t>Care</a:t>
            </a:r>
            <a:endParaRPr lang="en-GB" sz="2400" b="1" dirty="0"/>
          </a:p>
        </p:txBody>
      </p:sp>
      <p:sp>
        <p:nvSpPr>
          <p:cNvPr id="4" name="TextBox 3"/>
          <p:cNvSpPr txBox="1"/>
          <p:nvPr/>
        </p:nvSpPr>
        <p:spPr>
          <a:xfrm>
            <a:off x="6509981" y="2634018"/>
            <a:ext cx="2019869" cy="1569660"/>
          </a:xfrm>
          <a:prstGeom prst="rect">
            <a:avLst/>
          </a:prstGeom>
          <a:noFill/>
        </p:spPr>
        <p:txBody>
          <a:bodyPr wrap="square" rtlCol="0">
            <a:spAutoFit/>
          </a:bodyPr>
          <a:lstStyle/>
          <a:p>
            <a:pPr algn="ctr"/>
            <a:r>
              <a:rPr lang="en-GB" sz="2400" b="1" dirty="0" smtClean="0"/>
              <a:t>World Patient Safety Day 2021</a:t>
            </a:r>
            <a:endParaRPr lang="en-GB" sz="2400" b="1" dirty="0"/>
          </a:p>
        </p:txBody>
      </p:sp>
    </p:spTree>
    <p:extLst>
      <p:ext uri="{BB962C8B-B14F-4D97-AF65-F5344CB8AC3E}">
        <p14:creationId xmlns:p14="http://schemas.microsoft.com/office/powerpoint/2010/main" val="21862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195316"/>
            <a:ext cx="8229600" cy="558800"/>
          </a:xfrm>
        </p:spPr>
        <p:txBody>
          <a:bodyPr/>
          <a:lstStyle/>
          <a:p>
            <a:pPr algn="ctr"/>
            <a:r>
              <a:rPr lang="en-GB" dirty="0" smtClean="0"/>
              <a:t>What else and What’s Next?</a:t>
            </a:r>
            <a:endParaRPr lang="en-GB" dirty="0"/>
          </a:p>
        </p:txBody>
      </p:sp>
      <p:sp>
        <p:nvSpPr>
          <p:cNvPr id="3" name="Text Placeholder 2"/>
          <p:cNvSpPr>
            <a:spLocks noGrp="1"/>
          </p:cNvSpPr>
          <p:nvPr>
            <p:ph type="body" sz="half" idx="2"/>
          </p:nvPr>
        </p:nvSpPr>
        <p:spPr>
          <a:xfrm>
            <a:off x="457202" y="2002240"/>
            <a:ext cx="8229599" cy="4219858"/>
          </a:xfrm>
        </p:spPr>
        <p:txBody>
          <a:bodyPr/>
          <a:lstStyle/>
          <a:p>
            <a:pPr marL="285750" indent="-285750">
              <a:buFont typeface="Wingdings" panose="05000000000000000000" pitchFamily="2" charset="2"/>
              <a:buChar char="v"/>
            </a:pPr>
            <a:r>
              <a:rPr lang="en-GB" b="1" dirty="0" smtClean="0"/>
              <a:t>Pre-term face masks- </a:t>
            </a:r>
            <a:r>
              <a:rPr lang="en-GB" dirty="0" smtClean="0"/>
              <a:t>The European Resuscitation Council and the revised JRCALC </a:t>
            </a:r>
            <a:r>
              <a:rPr lang="en-GB" dirty="0" err="1" smtClean="0"/>
              <a:t>Newborn</a:t>
            </a:r>
            <a:r>
              <a:rPr lang="en-GB" dirty="0" smtClean="0"/>
              <a:t> Life Support guidance due out soon both recommend ensuring that pre-term face masks are available for NLS- SWAST are now stocking them in all maternity bags</a:t>
            </a:r>
          </a:p>
          <a:p>
            <a:endParaRPr lang="en-GB" dirty="0" smtClean="0"/>
          </a:p>
          <a:p>
            <a:pPr marL="285750" indent="-285750">
              <a:buFont typeface="Wingdings" panose="05000000000000000000" pitchFamily="2" charset="2"/>
              <a:buChar char="v"/>
            </a:pPr>
            <a:r>
              <a:rPr lang="en-GB" b="1" dirty="0" smtClean="0"/>
              <a:t>PROMPT booklets- </a:t>
            </a:r>
            <a:r>
              <a:rPr lang="en-GB" dirty="0" smtClean="0"/>
              <a:t>Practical </a:t>
            </a:r>
            <a:r>
              <a:rPr lang="en-GB" dirty="0"/>
              <a:t>Obstetric Multi-Professional </a:t>
            </a:r>
            <a:r>
              <a:rPr lang="en-GB" dirty="0" smtClean="0"/>
              <a:t>Training (PROMPT) has been offered to staff as a </a:t>
            </a:r>
            <a:r>
              <a:rPr lang="en-GB" dirty="0"/>
              <a:t>continuous professional development (CPD) opportunity for many </a:t>
            </a:r>
            <a:r>
              <a:rPr lang="en-GB" dirty="0" smtClean="0"/>
              <a:t>years and </a:t>
            </a:r>
            <a:r>
              <a:rPr lang="en-GB" dirty="0"/>
              <a:t>has always received a lot of positive feedback</a:t>
            </a:r>
            <a:r>
              <a:rPr lang="en-GB" dirty="0" smtClean="0"/>
              <a:t>. A PROMPT algorithm booklet was developed and the Trust have now introduced </a:t>
            </a:r>
            <a:r>
              <a:rPr lang="en-GB" dirty="0" smtClean="0">
                <a:solidFill>
                  <a:schemeClr val="tx1"/>
                </a:solidFill>
              </a:rPr>
              <a:t>these to all maternity </a:t>
            </a:r>
            <a:r>
              <a:rPr lang="en-GB" dirty="0" smtClean="0"/>
              <a:t>bags to support staff on scene</a:t>
            </a:r>
          </a:p>
          <a:p>
            <a:endParaRPr lang="en-GB" dirty="0" smtClean="0"/>
          </a:p>
          <a:p>
            <a:pPr marL="285750" indent="-285750">
              <a:buFont typeface="Wingdings" panose="05000000000000000000" pitchFamily="2" charset="2"/>
              <a:buChar char="v"/>
            </a:pPr>
            <a:r>
              <a:rPr lang="en-GB" b="1" dirty="0" smtClean="0"/>
              <a:t>Cuddle pockets- </a:t>
            </a:r>
            <a:r>
              <a:rPr lang="en-GB" dirty="0" smtClean="0">
                <a:solidFill>
                  <a:schemeClr val="tx1"/>
                </a:solidFill>
              </a:rPr>
              <a:t>Consideration of stocking these on all vehicles </a:t>
            </a:r>
            <a:r>
              <a:rPr lang="en-GB" dirty="0" smtClean="0"/>
              <a:t>for the conveyance of stillborn premature babies ensuring more dignified and compassionate bereavement support and care</a:t>
            </a:r>
          </a:p>
          <a:p>
            <a:endParaRPr lang="en-GB" b="1" dirty="0" smtClean="0"/>
          </a:p>
          <a:p>
            <a:pPr marL="285750" indent="-285750">
              <a:buFont typeface="Wingdings" panose="05000000000000000000" pitchFamily="2" charset="2"/>
              <a:buChar char="v"/>
            </a:pPr>
            <a:r>
              <a:rPr lang="en-GB" b="1" dirty="0"/>
              <a:t>A</a:t>
            </a:r>
            <a:r>
              <a:rPr lang="en-GB" b="1" dirty="0" smtClean="0"/>
              <a:t>dopt the MEWS and </a:t>
            </a:r>
            <a:r>
              <a:rPr lang="en-GB" b="1" dirty="0"/>
              <a:t>NEWTT </a:t>
            </a:r>
            <a:r>
              <a:rPr lang="en-GB" b="1" dirty="0" smtClean="0"/>
              <a:t>tools- </a:t>
            </a:r>
            <a:r>
              <a:rPr lang="en-GB" dirty="0" smtClean="0"/>
              <a:t>Recognising </a:t>
            </a:r>
            <a:r>
              <a:rPr lang="en-GB" dirty="0"/>
              <a:t>the deterioration of women and </a:t>
            </a:r>
            <a:r>
              <a:rPr lang="en-GB" dirty="0" smtClean="0"/>
              <a:t>babies</a:t>
            </a:r>
          </a:p>
          <a:p>
            <a:endParaRPr lang="en-GB" dirty="0" smtClean="0"/>
          </a:p>
          <a:p>
            <a:pPr marL="285750" indent="-285750">
              <a:buFont typeface="Wingdings" panose="05000000000000000000" pitchFamily="2" charset="2"/>
              <a:buChar char="v"/>
            </a:pPr>
            <a:r>
              <a:rPr lang="en-GB" b="1" dirty="0" smtClean="0"/>
              <a:t>Electronic Patient Care Records – </a:t>
            </a:r>
            <a:r>
              <a:rPr lang="en-GB" dirty="0" smtClean="0">
                <a:solidFill>
                  <a:schemeClr val="tx1"/>
                </a:solidFill>
              </a:rPr>
              <a:t>upgrade to enable a new record to be opened for the </a:t>
            </a:r>
            <a:r>
              <a:rPr lang="en-GB" dirty="0" err="1" smtClean="0">
                <a:solidFill>
                  <a:schemeClr val="tx1"/>
                </a:solidFill>
              </a:rPr>
              <a:t>newborn</a:t>
            </a:r>
            <a:r>
              <a:rPr lang="en-GB" dirty="0" smtClean="0">
                <a:solidFill>
                  <a:schemeClr val="tx1"/>
                </a:solidFill>
              </a:rPr>
              <a:t> which can then be completed alongside the mother’s </a:t>
            </a:r>
            <a:endParaRPr lang="en-GB" strike="sngStrike" dirty="0" smtClean="0">
              <a:solidFill>
                <a:schemeClr val="tx1"/>
              </a:solidFill>
            </a:endParaRPr>
          </a:p>
          <a:p>
            <a:endParaRPr lang="en-GB" dirty="0"/>
          </a:p>
        </p:txBody>
      </p:sp>
    </p:spTree>
    <p:extLst>
      <p:ext uri="{BB962C8B-B14F-4D97-AF65-F5344CB8AC3E}">
        <p14:creationId xmlns:p14="http://schemas.microsoft.com/office/powerpoint/2010/main" val="168404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References</a:t>
            </a:r>
            <a:endParaRPr lang="en-GB" dirty="0"/>
          </a:p>
        </p:txBody>
      </p:sp>
      <p:sp>
        <p:nvSpPr>
          <p:cNvPr id="3" name="Text Placeholder 2"/>
          <p:cNvSpPr>
            <a:spLocks noGrp="1"/>
          </p:cNvSpPr>
          <p:nvPr>
            <p:ph type="body" sz="half" idx="2"/>
          </p:nvPr>
        </p:nvSpPr>
        <p:spPr/>
        <p:txBody>
          <a:bodyPr/>
          <a:lstStyle/>
          <a:p>
            <a:pPr marL="342900" indent="-342900">
              <a:buAutoNum type="arabicPeriod"/>
            </a:pPr>
            <a:endParaRPr lang="en-GB" dirty="0" smtClean="0"/>
          </a:p>
          <a:p>
            <a:endParaRPr lang="en-US" dirty="0" smtClean="0"/>
          </a:p>
          <a:p>
            <a:pPr marL="342900" indent="-342900">
              <a:buFont typeface="Arial"/>
              <a:buAutoNum type="arabicPeriod"/>
            </a:pPr>
            <a:r>
              <a:rPr lang="en-GB" dirty="0" smtClean="0"/>
              <a:t>Guidelines</a:t>
            </a:r>
            <a:r>
              <a:rPr lang="en-GB" dirty="0"/>
              <a:t>: Resuscitation and support of transition of babies at birth (RCUK</a:t>
            </a:r>
            <a:r>
              <a:rPr lang="en-GB" dirty="0" smtClean="0"/>
              <a:t>)</a:t>
            </a:r>
          </a:p>
          <a:p>
            <a:pPr marL="342900" indent="-342900">
              <a:buFont typeface="Arial"/>
              <a:buAutoNum type="arabicPeriod"/>
            </a:pPr>
            <a:r>
              <a:rPr lang="en-US" dirty="0"/>
              <a:t>Interventions to prevent hypothermia at birth in preterm and/or low birth weight infants (nih.gov</a:t>
            </a:r>
            <a:endParaRPr lang="en-GB" dirty="0"/>
          </a:p>
          <a:p>
            <a:pPr marL="342900" indent="-342900">
              <a:buAutoNum type="arabicPeriod"/>
            </a:pPr>
            <a:endParaRPr lang="en-GB" dirty="0"/>
          </a:p>
          <a:p>
            <a:endParaRPr lang="en-GB" dirty="0"/>
          </a:p>
        </p:txBody>
      </p:sp>
    </p:spTree>
    <p:extLst>
      <p:ext uri="{BB962C8B-B14F-4D97-AF65-F5344CB8AC3E}">
        <p14:creationId xmlns:p14="http://schemas.microsoft.com/office/powerpoint/2010/main" val="333959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091"/>
            <a:ext cx="8229600" cy="1149927"/>
          </a:xfrm>
        </p:spPr>
        <p:txBody>
          <a:bodyPr/>
          <a:lstStyle/>
          <a:p>
            <a:pPr algn="ctr"/>
            <a:r>
              <a:rPr lang="en-GB" dirty="0" smtClean="0"/>
              <a:t>South Western Ambulance Service (SWAST)</a:t>
            </a:r>
            <a:endParaRPr lang="en-GB" dirty="0"/>
          </a:p>
        </p:txBody>
      </p:sp>
      <p:sp>
        <p:nvSpPr>
          <p:cNvPr id="3" name="Text Placeholder 2"/>
          <p:cNvSpPr>
            <a:spLocks noGrp="1"/>
          </p:cNvSpPr>
          <p:nvPr>
            <p:ph type="body" sz="half" idx="2"/>
          </p:nvPr>
        </p:nvSpPr>
        <p:spPr>
          <a:xfrm>
            <a:off x="457201" y="2264698"/>
            <a:ext cx="8229599" cy="4219858"/>
          </a:xfrm>
        </p:spPr>
        <p:txBody>
          <a:bodyPr/>
          <a:lstStyle/>
          <a:p>
            <a:endParaRPr lang="en-GB" dirty="0" smtClean="0"/>
          </a:p>
          <a:p>
            <a:r>
              <a:rPr lang="en-GB" sz="1800" dirty="0" smtClean="0"/>
              <a:t>SWAST </a:t>
            </a:r>
            <a:r>
              <a:rPr lang="en-GB" sz="1800" dirty="0"/>
              <a:t>has responsibility for the provision of ambulance services across an area of 10,000 square miles which is 20% of mainland England. The Trust covers the counties of Cornwall and the Isles of Scilly, Devon, Dorset, Somerset, Wiltshire, </a:t>
            </a:r>
            <a:r>
              <a:rPr lang="en-GB" sz="1800" dirty="0" smtClean="0"/>
              <a:t>Gloucestershire, Bristol</a:t>
            </a:r>
            <a:r>
              <a:rPr lang="en-GB" sz="1800" dirty="0"/>
              <a:t>, Bath, </a:t>
            </a:r>
            <a:r>
              <a:rPr lang="en-GB" sz="1800" dirty="0" smtClean="0"/>
              <a:t>Somerset.</a:t>
            </a:r>
          </a:p>
          <a:p>
            <a:endParaRPr lang="en-GB" sz="1800" dirty="0"/>
          </a:p>
          <a:p>
            <a:r>
              <a:rPr lang="en-GB" sz="1800" dirty="0"/>
              <a:t>The Trust serves a total population of over 5.5 million and is estimated to receive an influx of over 23 million visitors each year. </a:t>
            </a:r>
            <a:endParaRPr lang="en-GB" sz="1800" dirty="0" smtClean="0"/>
          </a:p>
          <a:p>
            <a:endParaRPr lang="en-GB" sz="1800" dirty="0"/>
          </a:p>
          <a:p>
            <a:r>
              <a:rPr lang="en-GB" sz="1800" dirty="0" smtClean="0"/>
              <a:t>Emergency ambulance 999 services (A&amp;E) are </a:t>
            </a:r>
            <a:r>
              <a:rPr lang="en-GB" sz="1800" dirty="0" smtClean="0">
                <a:solidFill>
                  <a:schemeClr val="tx1"/>
                </a:solidFill>
              </a:rPr>
              <a:t>provided across </a:t>
            </a:r>
            <a:r>
              <a:rPr lang="en-GB" sz="1800" dirty="0" smtClean="0"/>
              <a:t>94 ambulance stations, two clinical control rooms, six air ambulance bases and two Hazardous Area Response Teams (HART).</a:t>
            </a:r>
            <a:endParaRPr lang="en-GB" dirty="0"/>
          </a:p>
        </p:txBody>
      </p:sp>
    </p:spTree>
    <p:extLst>
      <p:ext uri="{BB962C8B-B14F-4D97-AF65-F5344CB8AC3E}">
        <p14:creationId xmlns:p14="http://schemas.microsoft.com/office/powerpoint/2010/main" val="304056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5881"/>
            <a:ext cx="3089564" cy="4989283"/>
          </a:xfrm>
        </p:spPr>
        <p:txBody>
          <a:bodyPr/>
          <a:lstStyle/>
          <a:p>
            <a:r>
              <a:rPr lang="en-GB" sz="1600" b="1" dirty="0" smtClean="0">
                <a:solidFill>
                  <a:schemeClr val="accent1"/>
                </a:solidFill>
              </a:rPr>
              <a:t>Trust mission statement</a:t>
            </a:r>
            <a:br>
              <a:rPr lang="en-GB" sz="1600" b="1" dirty="0" smtClean="0">
                <a:solidFill>
                  <a:schemeClr val="accent1"/>
                </a:solidFill>
              </a:rPr>
            </a:br>
            <a:r>
              <a:rPr lang="en-GB" sz="1600" b="1" dirty="0" smtClean="0"/>
              <a:t/>
            </a:r>
            <a:br>
              <a:rPr lang="en-GB" sz="1600" b="1" dirty="0" smtClean="0"/>
            </a:br>
            <a:r>
              <a:rPr lang="en-GB" sz="1600" b="1" dirty="0" smtClean="0">
                <a:solidFill>
                  <a:schemeClr val="accent3"/>
                </a:solidFill>
              </a:rPr>
              <a:t>“</a:t>
            </a:r>
            <a:r>
              <a:rPr lang="en-GB" sz="1600" dirty="0" smtClean="0">
                <a:solidFill>
                  <a:schemeClr val="accent3"/>
                </a:solidFill>
              </a:rPr>
              <a:t>To respond quickly</a:t>
            </a:r>
            <a:br>
              <a:rPr lang="en-GB" sz="1600" dirty="0" smtClean="0">
                <a:solidFill>
                  <a:schemeClr val="accent3"/>
                </a:solidFill>
              </a:rPr>
            </a:br>
            <a:r>
              <a:rPr lang="en-GB" sz="1600" dirty="0" smtClean="0">
                <a:solidFill>
                  <a:schemeClr val="accent3"/>
                </a:solidFill>
              </a:rPr>
              <a:t>and safely to patients’</a:t>
            </a:r>
            <a:br>
              <a:rPr lang="en-GB" sz="1600" dirty="0" smtClean="0">
                <a:solidFill>
                  <a:schemeClr val="accent3"/>
                </a:solidFill>
              </a:rPr>
            </a:br>
            <a:r>
              <a:rPr lang="en-GB" sz="1600" dirty="0" smtClean="0">
                <a:solidFill>
                  <a:schemeClr val="accent3"/>
                </a:solidFill>
              </a:rPr>
              <a:t>emergency and urgent care</a:t>
            </a:r>
            <a:br>
              <a:rPr lang="en-GB" sz="1600" dirty="0" smtClean="0">
                <a:solidFill>
                  <a:schemeClr val="accent3"/>
                </a:solidFill>
              </a:rPr>
            </a:br>
            <a:r>
              <a:rPr lang="en-GB" sz="1600" dirty="0" smtClean="0">
                <a:solidFill>
                  <a:schemeClr val="accent3"/>
                </a:solidFill>
              </a:rPr>
              <a:t>needs, at every stage of life,</a:t>
            </a:r>
            <a:br>
              <a:rPr lang="en-GB" sz="1600" dirty="0" smtClean="0">
                <a:solidFill>
                  <a:schemeClr val="accent3"/>
                </a:solidFill>
              </a:rPr>
            </a:br>
            <a:r>
              <a:rPr lang="en-GB" sz="1600" dirty="0" smtClean="0">
                <a:solidFill>
                  <a:schemeClr val="accent3"/>
                </a:solidFill>
              </a:rPr>
              <a:t>to reduce anxiety, pain and</a:t>
            </a:r>
            <a:br>
              <a:rPr lang="en-GB" sz="1600" dirty="0" smtClean="0">
                <a:solidFill>
                  <a:schemeClr val="accent3"/>
                </a:solidFill>
              </a:rPr>
            </a:br>
            <a:r>
              <a:rPr lang="en-GB" sz="1600" dirty="0" smtClean="0">
                <a:solidFill>
                  <a:schemeClr val="accent3"/>
                </a:solidFill>
              </a:rPr>
              <a:t>suffering”</a:t>
            </a:r>
            <a:r>
              <a:rPr lang="en-GB" sz="1600" dirty="0" smtClean="0"/>
              <a:t/>
            </a:r>
            <a:br>
              <a:rPr lang="en-GB" sz="1600" dirty="0" smtClean="0"/>
            </a:br>
            <a:r>
              <a:rPr lang="en-GB" sz="1600" dirty="0" smtClean="0"/>
              <a:t/>
            </a:r>
            <a:br>
              <a:rPr lang="en-GB" sz="1600" dirty="0" smtClean="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600" dirty="0" smtClean="0"/>
              <a:t/>
            </a:r>
            <a:br>
              <a:rPr lang="en-GB" sz="1600" dirty="0" smtClean="0"/>
            </a:br>
            <a:r>
              <a:rPr lang="en-GB" sz="1600" b="1" dirty="0" smtClean="0">
                <a:solidFill>
                  <a:schemeClr val="accent1"/>
                </a:solidFill>
              </a:rPr>
              <a:t>Trust vision</a:t>
            </a:r>
            <a:br>
              <a:rPr lang="en-GB" sz="1600" b="1" dirty="0" smtClean="0">
                <a:solidFill>
                  <a:schemeClr val="accent1"/>
                </a:solidFill>
              </a:rPr>
            </a:br>
            <a:r>
              <a:rPr lang="en-GB" sz="1600" b="1" dirty="0" smtClean="0">
                <a:solidFill>
                  <a:schemeClr val="accent1"/>
                </a:solidFill>
              </a:rPr>
              <a:t>statement</a:t>
            </a:r>
            <a:br>
              <a:rPr lang="en-GB" sz="1600" b="1" dirty="0" smtClean="0">
                <a:solidFill>
                  <a:schemeClr val="accent1"/>
                </a:solidFill>
              </a:rPr>
            </a:br>
            <a:r>
              <a:rPr lang="en-GB" sz="1600" b="1" dirty="0" smtClean="0"/>
              <a:t/>
            </a:r>
            <a:br>
              <a:rPr lang="en-GB" sz="1600" b="1" dirty="0" smtClean="0"/>
            </a:br>
            <a:r>
              <a:rPr lang="en-GB" sz="1600" b="1" dirty="0" smtClean="0">
                <a:solidFill>
                  <a:schemeClr val="accent3"/>
                </a:solidFill>
              </a:rPr>
              <a:t>“</a:t>
            </a:r>
            <a:r>
              <a:rPr lang="en-GB" sz="1600" dirty="0" smtClean="0">
                <a:solidFill>
                  <a:schemeClr val="accent3"/>
                </a:solidFill>
              </a:rPr>
              <a:t>Exceptional patient care</a:t>
            </a:r>
            <a:br>
              <a:rPr lang="en-GB" sz="1600" dirty="0" smtClean="0">
                <a:solidFill>
                  <a:schemeClr val="accent3"/>
                </a:solidFill>
              </a:rPr>
            </a:br>
            <a:r>
              <a:rPr lang="en-GB" sz="1600" dirty="0" smtClean="0">
                <a:solidFill>
                  <a:schemeClr val="accent3"/>
                </a:solidFill>
              </a:rPr>
              <a:t>delivered by exceptional</a:t>
            </a:r>
            <a:br>
              <a:rPr lang="en-GB" sz="1600" dirty="0" smtClean="0">
                <a:solidFill>
                  <a:schemeClr val="accent3"/>
                </a:solidFill>
              </a:rPr>
            </a:br>
            <a:r>
              <a:rPr lang="en-GB" sz="1600" dirty="0" smtClean="0">
                <a:solidFill>
                  <a:schemeClr val="accent3"/>
                </a:solidFill>
              </a:rPr>
              <a:t>people”</a:t>
            </a:r>
            <a:endParaRPr lang="en-GB" sz="1600" dirty="0">
              <a:solidFill>
                <a:schemeClr val="accent3"/>
              </a:solidFill>
            </a:endParaRPr>
          </a:p>
        </p:txBody>
      </p:sp>
      <p:sp>
        <p:nvSpPr>
          <p:cNvPr id="8" name="TextBox 7"/>
          <p:cNvSpPr txBox="1"/>
          <p:nvPr/>
        </p:nvSpPr>
        <p:spPr>
          <a:xfrm>
            <a:off x="3340730" y="512619"/>
            <a:ext cx="5359926" cy="6278642"/>
          </a:xfrm>
          <a:prstGeom prst="rect">
            <a:avLst/>
          </a:prstGeom>
          <a:noFill/>
        </p:spPr>
        <p:txBody>
          <a:bodyPr wrap="square" rtlCol="0">
            <a:spAutoFit/>
          </a:bodyPr>
          <a:lstStyle/>
          <a:p>
            <a:endParaRPr lang="en-GB" sz="1600" b="1" dirty="0" smtClean="0">
              <a:solidFill>
                <a:schemeClr val="accent1"/>
              </a:solidFill>
            </a:endParaRPr>
          </a:p>
          <a:p>
            <a:endParaRPr lang="en-GB" sz="1600" b="1" dirty="0" smtClean="0">
              <a:solidFill>
                <a:schemeClr val="accent1"/>
              </a:solidFill>
            </a:endParaRPr>
          </a:p>
          <a:p>
            <a:r>
              <a:rPr lang="en-GB" sz="1600" b="1" dirty="0" smtClean="0">
                <a:solidFill>
                  <a:schemeClr val="accent1"/>
                </a:solidFill>
              </a:rPr>
              <a:t>Trust values</a:t>
            </a:r>
          </a:p>
          <a:p>
            <a:endParaRPr lang="en-GB" sz="1200" b="1" dirty="0">
              <a:solidFill>
                <a:schemeClr val="accent3"/>
              </a:solidFill>
            </a:endParaRPr>
          </a:p>
          <a:p>
            <a:r>
              <a:rPr lang="en-GB" sz="1400" b="1" dirty="0" smtClean="0">
                <a:solidFill>
                  <a:schemeClr val="accent3"/>
                </a:solidFill>
              </a:rPr>
              <a:t>Working together for patients</a:t>
            </a:r>
            <a:endParaRPr lang="en-GB" sz="1400" b="1" dirty="0">
              <a:solidFill>
                <a:schemeClr val="accent3"/>
              </a:solidFill>
            </a:endParaRPr>
          </a:p>
          <a:p>
            <a:r>
              <a:rPr lang="en-GB" sz="1200" dirty="0">
                <a:solidFill>
                  <a:schemeClr val="accent3"/>
                </a:solidFill>
              </a:rPr>
              <a:t>We put patients first in everything we do, </a:t>
            </a:r>
            <a:r>
              <a:rPr lang="en-GB" sz="1200" dirty="0" smtClean="0">
                <a:solidFill>
                  <a:schemeClr val="accent3"/>
                </a:solidFill>
              </a:rPr>
              <a:t>by reaching </a:t>
            </a:r>
            <a:r>
              <a:rPr lang="en-GB" sz="1200" dirty="0">
                <a:solidFill>
                  <a:schemeClr val="accent3"/>
                </a:solidFill>
              </a:rPr>
              <a:t>out to staff, patients, carers, </a:t>
            </a:r>
            <a:r>
              <a:rPr lang="en-GB" sz="1200" dirty="0" smtClean="0">
                <a:solidFill>
                  <a:schemeClr val="accent3"/>
                </a:solidFill>
              </a:rPr>
              <a:t>families, communities</a:t>
            </a:r>
            <a:r>
              <a:rPr lang="en-GB" sz="1200" dirty="0">
                <a:solidFill>
                  <a:schemeClr val="accent3"/>
                </a:solidFill>
              </a:rPr>
              <a:t>, and professionals inside </a:t>
            </a:r>
            <a:r>
              <a:rPr lang="en-GB" sz="1200" dirty="0" smtClean="0">
                <a:solidFill>
                  <a:schemeClr val="accent3"/>
                </a:solidFill>
              </a:rPr>
              <a:t>and outside </a:t>
            </a:r>
            <a:r>
              <a:rPr lang="en-GB" sz="1200" dirty="0">
                <a:solidFill>
                  <a:schemeClr val="accent3"/>
                </a:solidFill>
              </a:rPr>
              <a:t>the NHS</a:t>
            </a:r>
            <a:r>
              <a:rPr lang="en-GB" sz="1200" dirty="0" smtClean="0">
                <a:solidFill>
                  <a:schemeClr val="accent3"/>
                </a:solidFill>
              </a:rPr>
              <a:t>;</a:t>
            </a:r>
          </a:p>
          <a:p>
            <a:endParaRPr lang="en-GB" sz="1600" dirty="0">
              <a:solidFill>
                <a:schemeClr val="accent3"/>
              </a:solidFill>
            </a:endParaRPr>
          </a:p>
          <a:p>
            <a:r>
              <a:rPr lang="en-GB" sz="1400" b="1" dirty="0">
                <a:solidFill>
                  <a:schemeClr val="accent3"/>
                </a:solidFill>
              </a:rPr>
              <a:t>Respect and </a:t>
            </a:r>
            <a:r>
              <a:rPr lang="en-GB" sz="1400" b="1" dirty="0" smtClean="0">
                <a:solidFill>
                  <a:schemeClr val="accent3"/>
                </a:solidFill>
              </a:rPr>
              <a:t>dignity</a:t>
            </a:r>
            <a:endParaRPr lang="en-GB" sz="1400" b="1" dirty="0">
              <a:solidFill>
                <a:schemeClr val="accent3"/>
              </a:solidFill>
            </a:endParaRPr>
          </a:p>
          <a:p>
            <a:r>
              <a:rPr lang="en-GB" sz="1200" dirty="0">
                <a:solidFill>
                  <a:schemeClr val="accent3"/>
                </a:solidFill>
              </a:rPr>
              <a:t>We value each person as an individual, </a:t>
            </a:r>
            <a:r>
              <a:rPr lang="en-GB" sz="1200" dirty="0" smtClean="0">
                <a:solidFill>
                  <a:schemeClr val="accent3"/>
                </a:solidFill>
              </a:rPr>
              <a:t>respect their </a:t>
            </a:r>
            <a:r>
              <a:rPr lang="en-GB" sz="1200" dirty="0">
                <a:solidFill>
                  <a:schemeClr val="accent3"/>
                </a:solidFill>
              </a:rPr>
              <a:t>aspirations and commitments in life, </a:t>
            </a:r>
            <a:r>
              <a:rPr lang="en-GB" sz="1200" dirty="0" smtClean="0">
                <a:solidFill>
                  <a:schemeClr val="accent3"/>
                </a:solidFill>
              </a:rPr>
              <a:t>and seek </a:t>
            </a:r>
            <a:r>
              <a:rPr lang="en-GB" sz="1200" dirty="0">
                <a:solidFill>
                  <a:schemeClr val="accent3"/>
                </a:solidFill>
              </a:rPr>
              <a:t>to understand their priorities, </a:t>
            </a:r>
            <a:r>
              <a:rPr lang="en-GB" sz="1200" dirty="0" smtClean="0">
                <a:solidFill>
                  <a:schemeClr val="accent3"/>
                </a:solidFill>
              </a:rPr>
              <a:t>needs, abilities </a:t>
            </a:r>
            <a:r>
              <a:rPr lang="en-GB" sz="1200" dirty="0">
                <a:solidFill>
                  <a:schemeClr val="accent3"/>
                </a:solidFill>
              </a:rPr>
              <a:t>and limits</a:t>
            </a:r>
            <a:r>
              <a:rPr lang="en-GB" sz="1200" dirty="0" smtClean="0">
                <a:solidFill>
                  <a:schemeClr val="accent3"/>
                </a:solidFill>
              </a:rPr>
              <a:t>;</a:t>
            </a:r>
          </a:p>
          <a:p>
            <a:endParaRPr lang="en-GB" sz="1400" dirty="0">
              <a:solidFill>
                <a:schemeClr val="accent3"/>
              </a:solidFill>
            </a:endParaRPr>
          </a:p>
          <a:p>
            <a:r>
              <a:rPr lang="en-GB" sz="1400" b="1" dirty="0">
                <a:solidFill>
                  <a:schemeClr val="accent3"/>
                </a:solidFill>
              </a:rPr>
              <a:t>Commitment </a:t>
            </a:r>
            <a:r>
              <a:rPr lang="en-GB" sz="1400" b="1" dirty="0" smtClean="0">
                <a:solidFill>
                  <a:schemeClr val="accent3"/>
                </a:solidFill>
              </a:rPr>
              <a:t>to quality </a:t>
            </a:r>
            <a:r>
              <a:rPr lang="en-GB" sz="1400" b="1" dirty="0">
                <a:solidFill>
                  <a:schemeClr val="accent3"/>
                </a:solidFill>
              </a:rPr>
              <a:t>of </a:t>
            </a:r>
            <a:r>
              <a:rPr lang="en-GB" sz="1400" b="1" dirty="0" smtClean="0">
                <a:solidFill>
                  <a:schemeClr val="accent3"/>
                </a:solidFill>
              </a:rPr>
              <a:t>care</a:t>
            </a:r>
            <a:endParaRPr lang="en-GB" sz="1400" b="1" dirty="0">
              <a:solidFill>
                <a:schemeClr val="accent3"/>
              </a:solidFill>
            </a:endParaRPr>
          </a:p>
          <a:p>
            <a:r>
              <a:rPr lang="en-GB" sz="1200" dirty="0">
                <a:solidFill>
                  <a:schemeClr val="accent3"/>
                </a:solidFill>
              </a:rPr>
              <a:t>We earn the trust placed in us by insisting </a:t>
            </a:r>
            <a:r>
              <a:rPr lang="en-GB" sz="1200" dirty="0" smtClean="0">
                <a:solidFill>
                  <a:schemeClr val="accent3"/>
                </a:solidFill>
              </a:rPr>
              <a:t>on quality </a:t>
            </a:r>
            <a:r>
              <a:rPr lang="en-GB" sz="1200" dirty="0">
                <a:solidFill>
                  <a:schemeClr val="accent3"/>
                </a:solidFill>
              </a:rPr>
              <a:t>and striving to get the basics of </a:t>
            </a:r>
            <a:r>
              <a:rPr lang="en-GB" sz="1200" dirty="0" smtClean="0">
                <a:solidFill>
                  <a:schemeClr val="accent3"/>
                </a:solidFill>
              </a:rPr>
              <a:t>quality of </a:t>
            </a:r>
            <a:r>
              <a:rPr lang="en-GB" sz="1200" dirty="0">
                <a:solidFill>
                  <a:schemeClr val="accent3"/>
                </a:solidFill>
              </a:rPr>
              <a:t>care – safety, effectiveness and patient</a:t>
            </a:r>
          </a:p>
          <a:p>
            <a:r>
              <a:rPr lang="en-GB" sz="1200" dirty="0">
                <a:solidFill>
                  <a:schemeClr val="accent3"/>
                </a:solidFill>
              </a:rPr>
              <a:t>experience – right every time</a:t>
            </a:r>
            <a:r>
              <a:rPr lang="en-GB" sz="1200" dirty="0" smtClean="0">
                <a:solidFill>
                  <a:schemeClr val="accent3"/>
                </a:solidFill>
              </a:rPr>
              <a:t>;</a:t>
            </a:r>
          </a:p>
          <a:p>
            <a:endParaRPr lang="en-GB" sz="1600" dirty="0">
              <a:solidFill>
                <a:schemeClr val="accent3"/>
              </a:solidFill>
            </a:endParaRPr>
          </a:p>
          <a:p>
            <a:r>
              <a:rPr lang="en-GB" sz="1400" b="1" dirty="0" smtClean="0">
                <a:solidFill>
                  <a:schemeClr val="accent3"/>
                </a:solidFill>
              </a:rPr>
              <a:t>Compassion</a:t>
            </a:r>
            <a:endParaRPr lang="en-GB" sz="1400" b="1" dirty="0">
              <a:solidFill>
                <a:schemeClr val="accent3"/>
              </a:solidFill>
            </a:endParaRPr>
          </a:p>
          <a:p>
            <a:r>
              <a:rPr lang="en-GB" sz="1200" dirty="0">
                <a:solidFill>
                  <a:schemeClr val="accent3"/>
                </a:solidFill>
              </a:rPr>
              <a:t>We ensure that compassion is central </a:t>
            </a:r>
            <a:r>
              <a:rPr lang="en-GB" sz="1200" dirty="0" smtClean="0">
                <a:solidFill>
                  <a:schemeClr val="accent3"/>
                </a:solidFill>
              </a:rPr>
              <a:t>to the </a:t>
            </a:r>
            <a:r>
              <a:rPr lang="en-GB" sz="1200" dirty="0">
                <a:solidFill>
                  <a:schemeClr val="accent3"/>
                </a:solidFill>
              </a:rPr>
              <a:t>care we provide and we respond </a:t>
            </a:r>
            <a:r>
              <a:rPr lang="en-GB" sz="1200" dirty="0" smtClean="0">
                <a:solidFill>
                  <a:schemeClr val="accent3"/>
                </a:solidFill>
              </a:rPr>
              <a:t>with humanity </a:t>
            </a:r>
            <a:r>
              <a:rPr lang="en-GB" sz="1200" dirty="0">
                <a:solidFill>
                  <a:schemeClr val="accent3"/>
                </a:solidFill>
              </a:rPr>
              <a:t>and kindness to each person’s </a:t>
            </a:r>
            <a:r>
              <a:rPr lang="en-GB" sz="1200" dirty="0" smtClean="0">
                <a:solidFill>
                  <a:schemeClr val="accent3"/>
                </a:solidFill>
              </a:rPr>
              <a:t>pain, distress</a:t>
            </a:r>
            <a:r>
              <a:rPr lang="en-GB" sz="1200" dirty="0">
                <a:solidFill>
                  <a:schemeClr val="accent3"/>
                </a:solidFill>
              </a:rPr>
              <a:t>, anxiety or need</a:t>
            </a:r>
            <a:r>
              <a:rPr lang="en-GB" sz="1200" dirty="0" smtClean="0">
                <a:solidFill>
                  <a:schemeClr val="accent3"/>
                </a:solidFill>
              </a:rPr>
              <a:t>;</a:t>
            </a:r>
          </a:p>
          <a:p>
            <a:endParaRPr lang="en-GB" sz="1600" dirty="0">
              <a:solidFill>
                <a:schemeClr val="accent3"/>
              </a:solidFill>
            </a:endParaRPr>
          </a:p>
          <a:p>
            <a:r>
              <a:rPr lang="en-GB" sz="1400" b="1" dirty="0">
                <a:solidFill>
                  <a:schemeClr val="accent3"/>
                </a:solidFill>
              </a:rPr>
              <a:t>Improving </a:t>
            </a:r>
            <a:r>
              <a:rPr lang="en-GB" sz="1400" b="1" dirty="0" smtClean="0">
                <a:solidFill>
                  <a:schemeClr val="accent3"/>
                </a:solidFill>
              </a:rPr>
              <a:t>lives</a:t>
            </a:r>
            <a:endParaRPr lang="en-GB" sz="1400" b="1" dirty="0">
              <a:solidFill>
                <a:schemeClr val="accent3"/>
              </a:solidFill>
            </a:endParaRPr>
          </a:p>
          <a:p>
            <a:r>
              <a:rPr lang="en-GB" sz="1200" dirty="0">
                <a:solidFill>
                  <a:schemeClr val="accent3"/>
                </a:solidFill>
              </a:rPr>
              <a:t>We strive to improve health and </a:t>
            </a:r>
            <a:r>
              <a:rPr lang="en-GB" sz="1200" dirty="0" smtClean="0">
                <a:solidFill>
                  <a:schemeClr val="accent3"/>
                </a:solidFill>
              </a:rPr>
              <a:t>well-being and people’s experiences </a:t>
            </a:r>
            <a:r>
              <a:rPr lang="en-GB" sz="1200" dirty="0">
                <a:solidFill>
                  <a:schemeClr val="accent3"/>
                </a:solidFill>
              </a:rPr>
              <a:t>of the NHS</a:t>
            </a:r>
            <a:r>
              <a:rPr lang="en-GB" sz="1200" dirty="0" smtClean="0">
                <a:solidFill>
                  <a:schemeClr val="accent3"/>
                </a:solidFill>
              </a:rPr>
              <a:t>;</a:t>
            </a:r>
          </a:p>
          <a:p>
            <a:endParaRPr lang="en-GB" sz="1600" b="1" dirty="0">
              <a:solidFill>
                <a:schemeClr val="accent3"/>
              </a:solidFill>
            </a:endParaRPr>
          </a:p>
          <a:p>
            <a:r>
              <a:rPr lang="en-GB" sz="1400" b="1" dirty="0">
                <a:solidFill>
                  <a:schemeClr val="accent3"/>
                </a:solidFill>
              </a:rPr>
              <a:t>Everyone </a:t>
            </a:r>
            <a:r>
              <a:rPr lang="en-GB" sz="1400" b="1" dirty="0" smtClean="0">
                <a:solidFill>
                  <a:schemeClr val="accent3"/>
                </a:solidFill>
              </a:rPr>
              <a:t>counts</a:t>
            </a:r>
            <a:endParaRPr lang="en-GB" sz="1400" b="1" dirty="0">
              <a:solidFill>
                <a:schemeClr val="accent3"/>
              </a:solidFill>
            </a:endParaRPr>
          </a:p>
          <a:p>
            <a:r>
              <a:rPr lang="en-GB" sz="1200" dirty="0">
                <a:solidFill>
                  <a:schemeClr val="accent3"/>
                </a:solidFill>
              </a:rPr>
              <a:t>We maximise our resources for </a:t>
            </a:r>
            <a:r>
              <a:rPr lang="en-GB" sz="1200" dirty="0" smtClean="0">
                <a:solidFill>
                  <a:schemeClr val="accent3"/>
                </a:solidFill>
              </a:rPr>
              <a:t>the benefit </a:t>
            </a:r>
            <a:r>
              <a:rPr lang="en-GB" sz="1200" dirty="0">
                <a:solidFill>
                  <a:schemeClr val="accent3"/>
                </a:solidFill>
              </a:rPr>
              <a:t>of the whole </a:t>
            </a:r>
            <a:r>
              <a:rPr lang="en-GB" sz="1200" dirty="0" smtClean="0">
                <a:solidFill>
                  <a:schemeClr val="accent3"/>
                </a:solidFill>
              </a:rPr>
              <a:t>community, and </a:t>
            </a:r>
            <a:r>
              <a:rPr lang="en-GB" sz="1200" dirty="0">
                <a:solidFill>
                  <a:schemeClr val="accent3"/>
                </a:solidFill>
              </a:rPr>
              <a:t>make sure nobody is </a:t>
            </a:r>
            <a:r>
              <a:rPr lang="en-GB" sz="1200" dirty="0" smtClean="0">
                <a:solidFill>
                  <a:schemeClr val="accent3"/>
                </a:solidFill>
              </a:rPr>
              <a:t>excluded, discriminated </a:t>
            </a:r>
            <a:r>
              <a:rPr lang="en-GB" sz="1200" dirty="0">
                <a:solidFill>
                  <a:schemeClr val="accent3"/>
                </a:solidFill>
              </a:rPr>
              <a:t>against or </a:t>
            </a:r>
            <a:r>
              <a:rPr lang="en-GB" sz="1200" dirty="0" smtClean="0">
                <a:solidFill>
                  <a:schemeClr val="accent3"/>
                </a:solidFill>
              </a:rPr>
              <a:t>left behind</a:t>
            </a:r>
            <a:endParaRPr lang="en-GB" sz="1600" dirty="0">
              <a:solidFill>
                <a:schemeClr val="accent3"/>
              </a:solidFill>
            </a:endParaRPr>
          </a:p>
        </p:txBody>
      </p:sp>
    </p:spTree>
    <p:extLst>
      <p:ext uri="{BB962C8B-B14F-4D97-AF65-F5344CB8AC3E}">
        <p14:creationId xmlns:p14="http://schemas.microsoft.com/office/powerpoint/2010/main" val="235922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818"/>
            <a:ext cx="8229600" cy="581891"/>
          </a:xfrm>
        </p:spPr>
        <p:txBody>
          <a:bodyPr/>
          <a:lstStyle/>
          <a:p>
            <a:pPr algn="ctr"/>
            <a:r>
              <a:rPr lang="en-GB" dirty="0" smtClean="0"/>
              <a:t>Quality Improvement</a:t>
            </a:r>
            <a:endParaRPr lang="en-GB" dirty="0"/>
          </a:p>
        </p:txBody>
      </p:sp>
      <p:sp>
        <p:nvSpPr>
          <p:cNvPr id="3" name="Text Placeholder 2"/>
          <p:cNvSpPr>
            <a:spLocks noGrp="1"/>
          </p:cNvSpPr>
          <p:nvPr>
            <p:ph type="body" sz="half" idx="2"/>
          </p:nvPr>
        </p:nvSpPr>
        <p:spPr>
          <a:xfrm>
            <a:off x="457200" y="1696458"/>
            <a:ext cx="8229599" cy="4663399"/>
          </a:xfrm>
        </p:spPr>
        <p:txBody>
          <a:bodyPr/>
          <a:lstStyle/>
          <a:p>
            <a:r>
              <a:rPr lang="en-GB" sz="1800" dirty="0" smtClean="0"/>
              <a:t>SWAST prides </a:t>
            </a:r>
            <a:r>
              <a:rPr lang="en-GB" sz="1800" dirty="0"/>
              <a:t>itself on being a forward thinking, clinically focused and patient centred organisation</a:t>
            </a:r>
            <a:r>
              <a:rPr lang="en-GB" sz="1800" dirty="0" smtClean="0"/>
              <a:t>.</a:t>
            </a:r>
            <a:r>
              <a:rPr lang="en-GB" sz="1800" dirty="0"/>
              <a:t> Quality Improvement (QI) plays a key role in the provision of quality patient care and enabling greater outcomes for patients.  </a:t>
            </a:r>
          </a:p>
          <a:p>
            <a:endParaRPr lang="en-GB" sz="1800" dirty="0"/>
          </a:p>
          <a:p>
            <a:r>
              <a:rPr lang="en-GB" sz="1800" dirty="0"/>
              <a:t>The definition of quality in health </a:t>
            </a:r>
            <a:r>
              <a:rPr lang="en-GB" sz="1800" dirty="0" smtClean="0"/>
              <a:t>care; </a:t>
            </a:r>
            <a:r>
              <a:rPr lang="en-GB" sz="1800" dirty="0"/>
              <a:t>as described within the </a:t>
            </a:r>
            <a:r>
              <a:rPr lang="en-GB" sz="1800" dirty="0" smtClean="0">
                <a:solidFill>
                  <a:schemeClr val="tx1"/>
                </a:solidFill>
              </a:rPr>
              <a:t>NHS ‘</a:t>
            </a:r>
            <a:r>
              <a:rPr lang="en-GB" sz="1800" dirty="0" smtClean="0"/>
              <a:t>Five </a:t>
            </a:r>
            <a:r>
              <a:rPr lang="en-GB" sz="1800" dirty="0"/>
              <a:t>Year Forward </a:t>
            </a:r>
            <a:r>
              <a:rPr lang="en-GB" sz="1800" dirty="0" smtClean="0"/>
              <a:t>View’ </a:t>
            </a:r>
            <a:r>
              <a:rPr lang="en-GB" sz="1800" dirty="0"/>
              <a:t>and enshrined in law, includes three key aspects: patient safety, clinical effectiveness and patient experience. </a:t>
            </a:r>
            <a:endParaRPr lang="en-GB" sz="1800" dirty="0" smtClean="0"/>
          </a:p>
          <a:p>
            <a:endParaRPr lang="en-GB" sz="1800" dirty="0"/>
          </a:p>
          <a:p>
            <a:r>
              <a:rPr lang="en-GB" sz="1800" dirty="0"/>
              <a:t>The Trust’s Vision is supported </a:t>
            </a:r>
            <a:r>
              <a:rPr lang="en-GB" sz="1800" dirty="0" smtClean="0"/>
              <a:t>by a Quality </a:t>
            </a:r>
            <a:r>
              <a:rPr lang="en-GB" sz="1800" dirty="0"/>
              <a:t>Improvement Strategy which aims to create an environment and culture where continuous quality improvement can thrive</a:t>
            </a:r>
            <a:r>
              <a:rPr lang="en-GB" sz="1800" dirty="0" smtClean="0"/>
              <a:t>.</a:t>
            </a:r>
          </a:p>
          <a:p>
            <a:endParaRPr lang="en-GB" sz="1800" dirty="0" smtClean="0"/>
          </a:p>
          <a:p>
            <a:r>
              <a:rPr lang="en-GB" sz="1800" dirty="0" smtClean="0">
                <a:solidFill>
                  <a:schemeClr val="tx1"/>
                </a:solidFill>
              </a:rPr>
              <a:t>Further </a:t>
            </a:r>
            <a:r>
              <a:rPr lang="en-GB" sz="1800" dirty="0" smtClean="0"/>
              <a:t>embedding </a:t>
            </a:r>
            <a:r>
              <a:rPr lang="en-GB" sz="1800" dirty="0"/>
              <a:t>a culture of Quality Improvement within the </a:t>
            </a:r>
            <a:r>
              <a:rPr lang="en-GB" sz="1800" dirty="0" smtClean="0"/>
              <a:t>Trust </a:t>
            </a:r>
            <a:r>
              <a:rPr lang="en-GB" sz="1800" dirty="0"/>
              <a:t>supports the successful  delivery of </a:t>
            </a:r>
            <a:r>
              <a:rPr lang="en-GB" sz="1800" dirty="0" smtClean="0"/>
              <a:t>their </a:t>
            </a:r>
            <a:r>
              <a:rPr lang="en-GB" sz="1800" dirty="0"/>
              <a:t>three strategic goals; Every Patient Matters, Every Team Member Matters and Every Pound Matters. </a:t>
            </a:r>
            <a:endParaRPr lang="en-GB" sz="1800" dirty="0" smtClean="0"/>
          </a:p>
          <a:p>
            <a:endParaRPr lang="en-GB" dirty="0"/>
          </a:p>
          <a:p>
            <a:endParaRPr lang="en-GB" dirty="0"/>
          </a:p>
        </p:txBody>
      </p:sp>
    </p:spTree>
    <p:extLst>
      <p:ext uri="{BB962C8B-B14F-4D97-AF65-F5344CB8AC3E}">
        <p14:creationId xmlns:p14="http://schemas.microsoft.com/office/powerpoint/2010/main" val="22522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82035"/>
            <a:ext cx="8229600" cy="556049"/>
          </a:xfrm>
        </p:spPr>
        <p:txBody>
          <a:bodyPr/>
          <a:lstStyle/>
          <a:p>
            <a:pPr algn="ctr"/>
            <a:r>
              <a:rPr lang="en-GB" sz="2400" dirty="0" smtClean="0"/>
              <a:t/>
            </a:r>
            <a:br>
              <a:rPr lang="en-GB" sz="2400" dirty="0" smtClean="0"/>
            </a:br>
            <a:r>
              <a:rPr lang="en-GB" sz="2400" dirty="0"/>
              <a:t/>
            </a:r>
            <a:br>
              <a:rPr lang="en-GB" sz="2400" dirty="0"/>
            </a:br>
            <a:r>
              <a:rPr lang="en-GB" sz="2400" dirty="0" smtClean="0"/>
              <a:t>Thermoregulation </a:t>
            </a:r>
            <a:r>
              <a:rPr lang="en-GB" sz="2400" dirty="0"/>
              <a:t>of the </a:t>
            </a:r>
            <a:r>
              <a:rPr lang="en-GB" sz="2400" dirty="0" err="1"/>
              <a:t>Newborn</a:t>
            </a:r>
            <a:r>
              <a:rPr lang="en-GB" sz="2400" dirty="0"/>
              <a:t> and Infants</a:t>
            </a:r>
          </a:p>
        </p:txBody>
      </p:sp>
      <p:sp>
        <p:nvSpPr>
          <p:cNvPr id="3" name="Text Placeholder 2"/>
          <p:cNvSpPr>
            <a:spLocks noGrp="1"/>
          </p:cNvSpPr>
          <p:nvPr>
            <p:ph type="body" sz="half" idx="2"/>
          </p:nvPr>
        </p:nvSpPr>
        <p:spPr>
          <a:xfrm>
            <a:off x="457199" y="1538687"/>
            <a:ext cx="8229599" cy="5384052"/>
          </a:xfrm>
        </p:spPr>
        <p:txBody>
          <a:bodyPr/>
          <a:lstStyle/>
          <a:p>
            <a:r>
              <a:rPr lang="en-GB" sz="1800" dirty="0" smtClean="0"/>
              <a:t>Hypothermia </a:t>
            </a:r>
            <a:r>
              <a:rPr lang="en-GB" sz="1800" dirty="0"/>
              <a:t>is an independent predictor of increased morbidity and mortality, which is particularly pertinent for </a:t>
            </a:r>
            <a:r>
              <a:rPr lang="en-US" sz="1800" dirty="0"/>
              <a:t>infants who are born small and wet. Their small size and relatively large surface area make them vulnerable to the cold, especially if they remain wet and in a cool </a:t>
            </a:r>
            <a:r>
              <a:rPr lang="en-US" sz="1800" dirty="0" smtClean="0"/>
              <a:t>environment </a:t>
            </a:r>
            <a:r>
              <a:rPr lang="en-US" sz="1800" baseline="30000" dirty="0" smtClean="0"/>
              <a:t>1</a:t>
            </a:r>
            <a:r>
              <a:rPr lang="en-US" sz="1800" dirty="0" smtClean="0"/>
              <a:t>. </a:t>
            </a:r>
          </a:p>
          <a:p>
            <a:endParaRPr lang="en-US" sz="1800" dirty="0"/>
          </a:p>
          <a:p>
            <a:r>
              <a:rPr lang="en-US" sz="1800" dirty="0" smtClean="0"/>
              <a:t>It </a:t>
            </a:r>
            <a:r>
              <a:rPr lang="en-US" sz="1800" dirty="0"/>
              <a:t>can be particularly challenging to maintain a normal </a:t>
            </a:r>
            <a:r>
              <a:rPr lang="en-GB" sz="1800" dirty="0"/>
              <a:t>temperature within the pre-hospital and </a:t>
            </a:r>
            <a:r>
              <a:rPr lang="en-GB" sz="1800" dirty="0" smtClean="0">
                <a:solidFill>
                  <a:schemeClr val="tx1"/>
                </a:solidFill>
              </a:rPr>
              <a:t>ambulance vehicle </a:t>
            </a:r>
            <a:r>
              <a:rPr lang="en-GB" sz="1800" dirty="0">
                <a:solidFill>
                  <a:schemeClr val="tx1"/>
                </a:solidFill>
              </a:rPr>
              <a:t>settings. </a:t>
            </a:r>
            <a:endParaRPr lang="en-GB" sz="1800" dirty="0" smtClean="0">
              <a:solidFill>
                <a:schemeClr val="tx1"/>
              </a:solidFill>
            </a:endParaRPr>
          </a:p>
          <a:p>
            <a:endParaRPr lang="en-GB" sz="1800" dirty="0" smtClean="0">
              <a:solidFill>
                <a:schemeClr val="tx1"/>
              </a:solidFill>
            </a:endParaRPr>
          </a:p>
          <a:p>
            <a:pPr marL="0" lvl="1"/>
            <a:r>
              <a:rPr lang="en-GB" sz="1800" dirty="0"/>
              <a:t>For every minute that passes where a </a:t>
            </a:r>
            <a:r>
              <a:rPr lang="en-GB" sz="1800" dirty="0" err="1"/>
              <a:t>newborn</a:t>
            </a:r>
            <a:r>
              <a:rPr lang="en-GB" sz="1800" dirty="0"/>
              <a:t> is exposed, their deep body and skin temperature can drop approximately 0.1°C - 0.3°C.</a:t>
            </a:r>
            <a:r>
              <a:rPr lang="en-GB" sz="1800" baseline="30000" dirty="0"/>
              <a:t>2 </a:t>
            </a:r>
            <a:r>
              <a:rPr lang="en-GB" sz="1800" dirty="0"/>
              <a:t>and for every degree drop in temperature, the risk of mortality (susceptibility to death) increases by 28</a:t>
            </a:r>
            <a:r>
              <a:rPr lang="en-GB" sz="1800" dirty="0" smtClean="0"/>
              <a:t>%.</a:t>
            </a:r>
            <a:r>
              <a:rPr lang="en-GB" sz="1800" baseline="30000" dirty="0" smtClean="0"/>
              <a:t>1</a:t>
            </a:r>
          </a:p>
          <a:p>
            <a:pPr marL="0" lvl="1"/>
            <a:endParaRPr lang="en-GB" sz="1800" dirty="0"/>
          </a:p>
          <a:p>
            <a:r>
              <a:rPr lang="en-GB" sz="1800" dirty="0">
                <a:solidFill>
                  <a:schemeClr val="tx1"/>
                </a:solidFill>
              </a:rPr>
              <a:t>In 2019 the Clinical and Quality Improvement team identified </a:t>
            </a:r>
            <a:r>
              <a:rPr lang="en-GB" sz="1800" dirty="0" smtClean="0">
                <a:solidFill>
                  <a:schemeClr val="tx1"/>
                </a:solidFill>
              </a:rPr>
              <a:t>thermoregulation </a:t>
            </a:r>
            <a:r>
              <a:rPr lang="en-GB" sz="1800" dirty="0">
                <a:solidFill>
                  <a:schemeClr val="tx1"/>
                </a:solidFill>
              </a:rPr>
              <a:t>of the </a:t>
            </a:r>
            <a:r>
              <a:rPr lang="en-GB" sz="1800" dirty="0" err="1">
                <a:solidFill>
                  <a:schemeClr val="tx1"/>
                </a:solidFill>
              </a:rPr>
              <a:t>newborn</a:t>
            </a:r>
            <a:r>
              <a:rPr lang="en-GB" sz="1800" dirty="0">
                <a:solidFill>
                  <a:schemeClr val="tx1"/>
                </a:solidFill>
              </a:rPr>
              <a:t> as an area for improvement and reviewed </a:t>
            </a:r>
            <a:r>
              <a:rPr lang="en-GB" sz="1800" dirty="0" smtClean="0">
                <a:solidFill>
                  <a:schemeClr val="tx1"/>
                </a:solidFill>
              </a:rPr>
              <a:t>the products available for use in </a:t>
            </a:r>
            <a:r>
              <a:rPr lang="en-GB" sz="1800" dirty="0">
                <a:solidFill>
                  <a:schemeClr val="tx1"/>
                </a:solidFill>
              </a:rPr>
              <a:t>the pre-hospital setting. </a:t>
            </a:r>
          </a:p>
          <a:p>
            <a:r>
              <a:rPr lang="en-GB" dirty="0" smtClean="0">
                <a:solidFill>
                  <a:schemeClr val="tx1"/>
                </a:solidFill>
              </a:rPr>
              <a:t> </a:t>
            </a:r>
            <a:endParaRPr lang="en-GB" dirty="0">
              <a:solidFill>
                <a:schemeClr val="tx1"/>
              </a:solidFill>
            </a:endParaRPr>
          </a:p>
          <a:p>
            <a:endParaRPr lang="en-GB" dirty="0"/>
          </a:p>
          <a:p>
            <a:endParaRPr lang="en-GB" dirty="0"/>
          </a:p>
          <a:p>
            <a:endParaRPr lang="en-GB" dirty="0" smtClean="0"/>
          </a:p>
          <a:p>
            <a:pPr algn="r"/>
            <a:endParaRPr lang="en-GB" dirty="0" smtClean="0"/>
          </a:p>
        </p:txBody>
      </p:sp>
    </p:spTree>
    <p:extLst>
      <p:ext uri="{BB962C8B-B14F-4D97-AF65-F5344CB8AC3E}">
        <p14:creationId xmlns:p14="http://schemas.microsoft.com/office/powerpoint/2010/main" val="168778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30300"/>
            <a:ext cx="8229600" cy="558800"/>
          </a:xfrm>
        </p:spPr>
        <p:txBody>
          <a:bodyPr/>
          <a:lstStyle/>
          <a:p>
            <a:pPr algn="ctr"/>
            <a:r>
              <a:rPr lang="en-GB" dirty="0"/>
              <a:t/>
            </a:r>
            <a:br>
              <a:rPr lang="en-GB" dirty="0"/>
            </a:br>
            <a:r>
              <a:rPr lang="en-GB" sz="2800" b="1" dirty="0" smtClean="0">
                <a:solidFill>
                  <a:schemeClr val="accent3"/>
                </a:solidFill>
              </a:rPr>
              <a:t>Transwarmer Infant Warming Mattress</a:t>
            </a:r>
            <a:endParaRPr lang="en-GB" sz="2800" b="1" dirty="0">
              <a:solidFill>
                <a:schemeClr val="accent3"/>
              </a:solidFill>
            </a:endParaRPr>
          </a:p>
        </p:txBody>
      </p:sp>
      <p:sp>
        <p:nvSpPr>
          <p:cNvPr id="3" name="Text Placeholder 2"/>
          <p:cNvSpPr>
            <a:spLocks noGrp="1"/>
          </p:cNvSpPr>
          <p:nvPr>
            <p:ph type="body" sz="half" idx="2"/>
          </p:nvPr>
        </p:nvSpPr>
        <p:spPr>
          <a:xfrm>
            <a:off x="457199" y="1846581"/>
            <a:ext cx="8229599" cy="4219858"/>
          </a:xfrm>
        </p:spPr>
        <p:txBody>
          <a:bodyPr/>
          <a:lstStyle/>
          <a:p>
            <a:r>
              <a:rPr lang="en-GB" sz="1800" dirty="0" smtClean="0"/>
              <a:t>The </a:t>
            </a:r>
            <a:r>
              <a:rPr lang="en-GB" sz="1800" dirty="0"/>
              <a:t>Transwarmer Infant warming Mattress is a self-warming heat pad that reaches 40ºC in one minute and is designed for use with young infants and neonates where there is a risk of hypothermia.  </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r>
              <a:rPr lang="en-GB" sz="1800" dirty="0" smtClean="0"/>
              <a:t>A </a:t>
            </a:r>
            <a:r>
              <a:rPr lang="en-GB" sz="1800" dirty="0"/>
              <a:t>pilot was developed and The Transwarmer mattress was stocked on all Operations Officers (OO) and Critical Care (CC) resources. Using the PDSA model, a review of its effectiveness </a:t>
            </a:r>
            <a:r>
              <a:rPr lang="en-GB" sz="1800" dirty="0" smtClean="0">
                <a:solidFill>
                  <a:schemeClr val="tx1"/>
                </a:solidFill>
              </a:rPr>
              <a:t>was then undertaken.  </a:t>
            </a:r>
            <a:endParaRPr lang="en-GB" sz="18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308" y="2937082"/>
            <a:ext cx="2727206" cy="181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66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52694"/>
            <a:ext cx="8229600" cy="678873"/>
          </a:xfrm>
        </p:spPr>
        <p:txBody>
          <a:bodyPr/>
          <a:lstStyle/>
          <a:p>
            <a:pPr algn="ctr"/>
            <a:r>
              <a:rPr lang="en-GB" dirty="0" smtClean="0"/>
              <a:t>Review, Learn and Improve</a:t>
            </a:r>
            <a:endParaRPr lang="en-GB" dirty="0"/>
          </a:p>
        </p:txBody>
      </p:sp>
      <p:sp>
        <p:nvSpPr>
          <p:cNvPr id="3" name="Text Placeholder 2"/>
          <p:cNvSpPr>
            <a:spLocks noGrp="1"/>
          </p:cNvSpPr>
          <p:nvPr>
            <p:ph type="body" sz="half" idx="2"/>
          </p:nvPr>
        </p:nvSpPr>
        <p:spPr>
          <a:xfrm>
            <a:off x="457201" y="1416471"/>
            <a:ext cx="8229599" cy="5229989"/>
          </a:xfrm>
        </p:spPr>
        <p:txBody>
          <a:bodyPr/>
          <a:lstStyle/>
          <a:p>
            <a:r>
              <a:rPr lang="en-GB" dirty="0"/>
              <a:t>Every week the Trust is called to attend in excess of 15,000 </a:t>
            </a:r>
            <a:r>
              <a:rPr lang="en-GB" dirty="0" smtClean="0"/>
              <a:t>patients and occasionally</a:t>
            </a:r>
            <a:r>
              <a:rPr lang="en-GB" dirty="0"/>
              <a:t>, something goes wrong or an unexpected event happens that leads to the patient experiencing a level of harm</a:t>
            </a:r>
            <a:r>
              <a:rPr lang="en-GB" dirty="0" smtClean="0"/>
              <a:t>.</a:t>
            </a:r>
          </a:p>
          <a:p>
            <a:endParaRPr lang="en-GB" dirty="0"/>
          </a:p>
          <a:p>
            <a:r>
              <a:rPr lang="en-GB" dirty="0"/>
              <a:t>The Trust actively encourages all staff to report any incidents on the web based reporting system, DATIX. Reporting incidents means that the Trust can review its processes to ensure patient and staff </a:t>
            </a:r>
            <a:r>
              <a:rPr lang="en-GB" dirty="0" smtClean="0"/>
              <a:t>safety is </a:t>
            </a:r>
            <a:r>
              <a:rPr lang="en-GB" dirty="0"/>
              <a:t>top of the agenda. </a:t>
            </a:r>
            <a:endParaRPr lang="en-GB" dirty="0" smtClean="0"/>
          </a:p>
          <a:p>
            <a:endParaRPr lang="en-GB" dirty="0"/>
          </a:p>
          <a:p>
            <a:r>
              <a:rPr lang="en-GB" dirty="0"/>
              <a:t>The focus of SWASTs  Review, Learn and Improve process is to learn from incidents, improve practice and prevent future incidents from happening. </a:t>
            </a:r>
            <a:endParaRPr lang="en-GB" dirty="0" smtClean="0"/>
          </a:p>
          <a:p>
            <a:endParaRPr lang="en-GB" dirty="0"/>
          </a:p>
          <a:p>
            <a:r>
              <a:rPr lang="en-GB" dirty="0">
                <a:solidFill>
                  <a:schemeClr val="tx1"/>
                </a:solidFill>
              </a:rPr>
              <a:t>In </a:t>
            </a:r>
            <a:r>
              <a:rPr lang="en-GB" dirty="0" smtClean="0">
                <a:solidFill>
                  <a:schemeClr val="tx1"/>
                </a:solidFill>
              </a:rPr>
              <a:t>2020 </a:t>
            </a:r>
            <a:r>
              <a:rPr lang="en-GB" dirty="0">
                <a:solidFill>
                  <a:schemeClr val="tx1"/>
                </a:solidFill>
              </a:rPr>
              <a:t>the Trust received a number of RLI opportunities from Maternity Units relating to </a:t>
            </a:r>
            <a:r>
              <a:rPr lang="en-GB" dirty="0" err="1">
                <a:solidFill>
                  <a:schemeClr val="tx1"/>
                </a:solidFill>
              </a:rPr>
              <a:t>newborns</a:t>
            </a:r>
            <a:r>
              <a:rPr lang="en-GB" dirty="0">
                <a:solidFill>
                  <a:schemeClr val="tx1"/>
                </a:solidFill>
              </a:rPr>
              <a:t> becoming hypothermic following </a:t>
            </a:r>
            <a:r>
              <a:rPr lang="en-GB" dirty="0" smtClean="0">
                <a:solidFill>
                  <a:schemeClr val="tx1"/>
                </a:solidFill>
              </a:rPr>
              <a:t>birth in </a:t>
            </a:r>
            <a:r>
              <a:rPr lang="en-GB" dirty="0">
                <a:solidFill>
                  <a:schemeClr val="tx1"/>
                </a:solidFill>
              </a:rPr>
              <a:t>the pre-hospital </a:t>
            </a:r>
            <a:r>
              <a:rPr lang="en-GB" dirty="0" smtClean="0">
                <a:solidFill>
                  <a:schemeClr val="tx1"/>
                </a:solidFill>
              </a:rPr>
              <a:t>setting and arriving at hospital with core temperatures below the recommended range. </a:t>
            </a:r>
          </a:p>
          <a:p>
            <a:endParaRPr lang="en-GB" dirty="0"/>
          </a:p>
          <a:p>
            <a:r>
              <a:rPr lang="en-GB" dirty="0" smtClean="0"/>
              <a:t>A </a:t>
            </a:r>
            <a:r>
              <a:rPr lang="en-GB" dirty="0"/>
              <a:t>data </a:t>
            </a:r>
            <a:r>
              <a:rPr lang="en-GB" dirty="0" smtClean="0"/>
              <a:t>review was completed for </a:t>
            </a:r>
            <a:r>
              <a:rPr lang="en-GB" dirty="0"/>
              <a:t>the time period 01/02/2020 and </a:t>
            </a:r>
            <a:r>
              <a:rPr lang="en-GB" dirty="0" smtClean="0"/>
              <a:t>31/05/2020 where there were 22 incidents </a:t>
            </a:r>
            <a:r>
              <a:rPr lang="en-GB" dirty="0"/>
              <a:t>identified as potentially requiring further clinical </a:t>
            </a:r>
            <a:r>
              <a:rPr lang="en-GB" dirty="0" smtClean="0"/>
              <a:t>interventions. </a:t>
            </a:r>
          </a:p>
          <a:p>
            <a:endParaRPr lang="en-GB" dirty="0"/>
          </a:p>
          <a:p>
            <a:r>
              <a:rPr lang="en-GB" dirty="0" smtClean="0"/>
              <a:t>Of </a:t>
            </a:r>
            <a:r>
              <a:rPr lang="en-GB" dirty="0"/>
              <a:t>these incidents, </a:t>
            </a:r>
            <a:r>
              <a:rPr lang="en-GB" dirty="0" smtClean="0"/>
              <a:t>the temperature ranged </a:t>
            </a:r>
            <a:r>
              <a:rPr lang="en-GB" dirty="0"/>
              <a:t>between 34.7- 36.6 °C, of which 50% of these were below the range recommended by the Resuscitation Council UK (</a:t>
            </a:r>
            <a:r>
              <a:rPr lang="en-GB" dirty="0" smtClean="0"/>
              <a:t>36.5-37.5°C)</a:t>
            </a:r>
            <a:r>
              <a:rPr lang="en-GB" baseline="30000" dirty="0" smtClean="0"/>
              <a:t>1</a:t>
            </a:r>
            <a:r>
              <a:rPr lang="en-GB" dirty="0" smtClean="0"/>
              <a:t> </a:t>
            </a:r>
          </a:p>
          <a:p>
            <a:endParaRPr lang="en-GB" dirty="0"/>
          </a:p>
          <a:p>
            <a:r>
              <a:rPr lang="en-GB" dirty="0" smtClean="0"/>
              <a:t>These findings further supported the findings of the Transwarmer mattress pilot. </a:t>
            </a:r>
            <a:endParaRPr lang="en-GB" dirty="0"/>
          </a:p>
          <a:p>
            <a:endParaRPr lang="en-GB" dirty="0" smtClean="0"/>
          </a:p>
          <a:p>
            <a:endParaRPr lang="en-GB" b="1" dirty="0"/>
          </a:p>
        </p:txBody>
      </p:sp>
    </p:spTree>
    <p:extLst>
      <p:ext uri="{BB962C8B-B14F-4D97-AF65-F5344CB8AC3E}">
        <p14:creationId xmlns:p14="http://schemas.microsoft.com/office/powerpoint/2010/main" val="108028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991"/>
            <a:ext cx="8229600" cy="764275"/>
          </a:xfrm>
        </p:spPr>
        <p:txBody>
          <a:bodyPr/>
          <a:lstStyle/>
          <a:p>
            <a:pPr algn="ctr"/>
            <a:r>
              <a:rPr lang="en-GB" sz="2800" dirty="0" smtClean="0"/>
              <a:t>Quality Improvement Collaboration </a:t>
            </a:r>
            <a:endParaRPr lang="en-GB" sz="2800" dirty="0"/>
          </a:p>
        </p:txBody>
      </p:sp>
      <p:sp>
        <p:nvSpPr>
          <p:cNvPr id="5" name="Rectangle 4"/>
          <p:cNvSpPr/>
          <p:nvPr/>
        </p:nvSpPr>
        <p:spPr>
          <a:xfrm>
            <a:off x="457200" y="1871217"/>
            <a:ext cx="8229600" cy="4801314"/>
          </a:xfrm>
          <a:prstGeom prst="rect">
            <a:avLst/>
          </a:prstGeom>
        </p:spPr>
        <p:txBody>
          <a:bodyPr wrap="square">
            <a:spAutoFit/>
          </a:bodyPr>
          <a:lstStyle/>
          <a:p>
            <a:r>
              <a:rPr lang="en-GB" dirty="0"/>
              <a:t>In response to </a:t>
            </a:r>
            <a:r>
              <a:rPr lang="en-GB" dirty="0" smtClean="0"/>
              <a:t>the RLI incidents, </a:t>
            </a:r>
            <a:r>
              <a:rPr lang="en-GB" dirty="0"/>
              <a:t>a quality Improvement collaborative  was set up consisting of Midwives, a Consultant Neonatologist and the SWAST Clinical Lead for maternity. </a:t>
            </a:r>
          </a:p>
          <a:p>
            <a:endParaRPr lang="en-GB" dirty="0"/>
          </a:p>
          <a:p>
            <a:r>
              <a:rPr lang="en-GB" dirty="0"/>
              <a:t>Using a QI approach and methodology, the </a:t>
            </a:r>
            <a:r>
              <a:rPr lang="en-GB" dirty="0" smtClean="0"/>
              <a:t>team reviewed the RLIs and </a:t>
            </a:r>
            <a:r>
              <a:rPr lang="en-GB" dirty="0"/>
              <a:t>identified areas of learning and </a:t>
            </a:r>
            <a:r>
              <a:rPr lang="en-GB" dirty="0" smtClean="0"/>
              <a:t>improvement.</a:t>
            </a:r>
          </a:p>
          <a:p>
            <a:endParaRPr lang="en-GB" dirty="0"/>
          </a:p>
          <a:p>
            <a:r>
              <a:rPr lang="en-GB" dirty="0" smtClean="0"/>
              <a:t>Although the Transwarmer mattress was being piloted on OO and CC resources, these vehicles were not available or allocated on two of these incidents and therefore the mattress was not available to support the clinicians with thermal care. </a:t>
            </a:r>
          </a:p>
          <a:p>
            <a:endParaRPr lang="en-GB" dirty="0"/>
          </a:p>
          <a:p>
            <a:r>
              <a:rPr lang="en-GB" dirty="0"/>
              <a:t>A</a:t>
            </a:r>
            <a:r>
              <a:rPr lang="en-GB" dirty="0" smtClean="0"/>
              <a:t> recommendation was made to SWAST Directors for the Transwarmer mattress to be stocked on every vehicle across the Trust. This was supported and in February 2021, </a:t>
            </a:r>
            <a:r>
              <a:rPr lang="en-GB" dirty="0"/>
              <a:t>all vehicles </a:t>
            </a:r>
            <a:r>
              <a:rPr lang="en-GB" dirty="0" smtClean="0"/>
              <a:t>within SWAST were </a:t>
            </a:r>
            <a:r>
              <a:rPr lang="en-GB" dirty="0"/>
              <a:t>stocked </a:t>
            </a:r>
            <a:r>
              <a:rPr lang="en-GB" dirty="0" smtClean="0"/>
              <a:t>with a Transwarmer mattress. </a:t>
            </a:r>
            <a:endParaRPr lang="en-GB" dirty="0"/>
          </a:p>
          <a:p>
            <a:endParaRPr lang="en-GB" dirty="0"/>
          </a:p>
        </p:txBody>
      </p:sp>
    </p:spTree>
    <p:extLst>
      <p:ext uri="{BB962C8B-B14F-4D97-AF65-F5344CB8AC3E}">
        <p14:creationId xmlns:p14="http://schemas.microsoft.com/office/powerpoint/2010/main" val="254989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686800" cy="764275"/>
          </a:xfrm>
        </p:spPr>
        <p:txBody>
          <a:bodyPr/>
          <a:lstStyle/>
          <a:p>
            <a:pPr algn="ctr"/>
            <a:r>
              <a:rPr lang="en-GB" dirty="0" smtClean="0"/>
              <a:t>Successful Feedback </a:t>
            </a:r>
            <a:endParaRPr lang="en-GB" dirty="0"/>
          </a:p>
        </p:txBody>
      </p:sp>
      <p:sp>
        <p:nvSpPr>
          <p:cNvPr id="3" name="Text Placeholder 2"/>
          <p:cNvSpPr>
            <a:spLocks noGrp="1"/>
          </p:cNvSpPr>
          <p:nvPr>
            <p:ph type="body" sz="half" idx="2"/>
          </p:nvPr>
        </p:nvSpPr>
        <p:spPr>
          <a:xfrm>
            <a:off x="457200" y="1678674"/>
            <a:ext cx="8229599" cy="4391900"/>
          </a:xfrm>
        </p:spPr>
        <p:txBody>
          <a:bodyPr/>
          <a:lstStyle/>
          <a:p>
            <a:r>
              <a:rPr lang="en-GB" dirty="0" smtClean="0"/>
              <a:t>.</a:t>
            </a:r>
            <a:endParaRPr lang="en-GB" dirty="0"/>
          </a:p>
          <a:p>
            <a:r>
              <a:rPr lang="en-GB" dirty="0"/>
              <a:t>Whilst it is too early to review the full effectiveness of this service development the team have received the following positive feedback from maternity units w</a:t>
            </a:r>
            <a:r>
              <a:rPr lang="en-GB" dirty="0" smtClean="0"/>
              <a:t>ho were </a:t>
            </a:r>
            <a:r>
              <a:rPr lang="en-GB" dirty="0"/>
              <a:t>keen to share and pass on their praise to SWAST staff:</a:t>
            </a:r>
          </a:p>
          <a:p>
            <a:r>
              <a:rPr lang="en-GB" dirty="0"/>
              <a:t> </a:t>
            </a:r>
          </a:p>
          <a:p>
            <a:pPr marL="285750" lvl="0" indent="-285750">
              <a:buFont typeface="Wingdings" panose="05000000000000000000" pitchFamily="2" charset="2"/>
              <a:buChar char="v"/>
            </a:pPr>
            <a:r>
              <a:rPr lang="en-GB" dirty="0"/>
              <a:t>A crew took a </a:t>
            </a:r>
            <a:r>
              <a:rPr lang="en-GB" dirty="0" err="1" smtClean="0"/>
              <a:t>newborn’s</a:t>
            </a:r>
            <a:r>
              <a:rPr lang="en-GB" dirty="0" smtClean="0"/>
              <a:t> </a:t>
            </a:r>
            <a:r>
              <a:rPr lang="en-GB" dirty="0"/>
              <a:t>temperature at birth which was recorded as 35.9°c. On arrival at the maternity unit, the midwife noted that the </a:t>
            </a:r>
            <a:r>
              <a:rPr lang="en-GB" dirty="0" err="1"/>
              <a:t>newborn</a:t>
            </a:r>
            <a:r>
              <a:rPr lang="en-GB" dirty="0"/>
              <a:t> was well wrapped and wearing a hat. The </a:t>
            </a:r>
            <a:r>
              <a:rPr lang="en-GB" dirty="0" err="1" smtClean="0"/>
              <a:t>newborn’s</a:t>
            </a:r>
            <a:r>
              <a:rPr lang="en-GB" dirty="0" smtClean="0"/>
              <a:t> </a:t>
            </a:r>
            <a:r>
              <a:rPr lang="en-GB" dirty="0"/>
              <a:t>temperature had improved to 36.7°c due to the crews constant monitoring and thermal </a:t>
            </a:r>
            <a:r>
              <a:rPr lang="en-GB" dirty="0" smtClean="0"/>
              <a:t>management</a:t>
            </a:r>
            <a:endParaRPr lang="en-GB" dirty="0"/>
          </a:p>
          <a:p>
            <a:endParaRPr lang="en-GB" dirty="0"/>
          </a:p>
          <a:p>
            <a:pPr marL="285750" lvl="0" indent="-285750">
              <a:buFont typeface="Wingdings" panose="05000000000000000000" pitchFamily="2" charset="2"/>
              <a:buChar char="v"/>
            </a:pPr>
            <a:r>
              <a:rPr lang="en-GB" dirty="0"/>
              <a:t>A crew arrived on scene approximately 2-5 minutes after the birth and found the </a:t>
            </a:r>
            <a:r>
              <a:rPr lang="en-GB" dirty="0" err="1"/>
              <a:t>newborn</a:t>
            </a:r>
            <a:r>
              <a:rPr lang="en-GB" dirty="0"/>
              <a:t> to be uncovered. They immediately dried and placed the </a:t>
            </a:r>
            <a:r>
              <a:rPr lang="en-GB" dirty="0" err="1"/>
              <a:t>newborn</a:t>
            </a:r>
            <a:r>
              <a:rPr lang="en-GB" dirty="0"/>
              <a:t> skin to skin and the temperature was recorded as being 35.2° c. The crew monitored the </a:t>
            </a:r>
            <a:r>
              <a:rPr lang="en-GB" dirty="0" err="1" smtClean="0"/>
              <a:t>newborn’s</a:t>
            </a:r>
            <a:r>
              <a:rPr lang="en-GB" dirty="0" smtClean="0"/>
              <a:t> </a:t>
            </a:r>
            <a:r>
              <a:rPr lang="en-GB" dirty="0"/>
              <a:t>temperature and recorded it at 36.4° c twenty minutes later. On arrival at hospital the midwife checked the temperature and found that it had risen to 36.7° c due to the staff’s thermal </a:t>
            </a:r>
            <a:r>
              <a:rPr lang="en-GB" dirty="0" smtClean="0"/>
              <a:t>management</a:t>
            </a:r>
            <a:endParaRPr lang="en-GB" dirty="0"/>
          </a:p>
          <a:p>
            <a:endParaRPr lang="en-GB" dirty="0"/>
          </a:p>
          <a:p>
            <a:pPr marL="285750" lvl="0" indent="-285750">
              <a:buFont typeface="Wingdings" panose="05000000000000000000" pitchFamily="2" charset="2"/>
              <a:buChar char="v"/>
            </a:pPr>
            <a:r>
              <a:rPr lang="en-GB" dirty="0"/>
              <a:t>A maternity unit reported that there has been a positive change and improvement in documentation and wished to highlight and praise this good practice</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397864022"/>
      </p:ext>
    </p:extLst>
  </p:cSld>
  <p:clrMapOvr>
    <a:masterClrMapping/>
  </p:clrMapOvr>
</p:sld>
</file>

<file path=ppt/theme/theme1.xml><?xml version="1.0" encoding="utf-8"?>
<a:theme xmlns:a="http://schemas.openxmlformats.org/drawingml/2006/main" name="Default Theme">
  <a:themeElements>
    <a:clrScheme name="Custom 1">
      <a:dk1>
        <a:srgbClr val="404040"/>
      </a:dk1>
      <a:lt1>
        <a:sysClr val="window" lastClr="FFFFFF"/>
      </a:lt1>
      <a:dk2>
        <a:srgbClr val="425563"/>
      </a:dk2>
      <a:lt2>
        <a:srgbClr val="EEECE1"/>
      </a:lt2>
      <a:accent1>
        <a:srgbClr val="003087"/>
      </a:accent1>
      <a:accent2>
        <a:srgbClr val="0072CE"/>
      </a:accent2>
      <a:accent3>
        <a:srgbClr val="41B6E6"/>
      </a:accent3>
      <a:accent4>
        <a:srgbClr val="005EB8"/>
      </a:accent4>
      <a:accent5>
        <a:srgbClr val="00A9CE"/>
      </a:accent5>
      <a:accent6>
        <a:srgbClr val="00A499"/>
      </a:accent6>
      <a:hlink>
        <a:srgbClr val="005EB8"/>
      </a:hlink>
      <a:folHlink>
        <a:srgbClr val="78BE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3438</TotalTime>
  <Words>1205</Words>
  <Application>Microsoft Office PowerPoint</Application>
  <PresentationFormat>On-screen Show (4:3)</PresentationFormat>
  <Paragraphs>112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PowerPoint Presentation</vt:lpstr>
      <vt:lpstr>South Western Ambulance Service (SWAST)</vt:lpstr>
      <vt:lpstr>Trust mission statement  “To respond quickly and safely to patients’ emergency and urgent care needs, at every stage of life, to reduce anxiety, pain and suffering”      Trust vision statement  “Exceptional patient care delivered by exceptional people”</vt:lpstr>
      <vt:lpstr>Quality Improvement</vt:lpstr>
      <vt:lpstr>  Thermoregulation of the Newborn and Infants</vt:lpstr>
      <vt:lpstr> Transwarmer Infant Warming Mattress</vt:lpstr>
      <vt:lpstr>Review, Learn and Improve</vt:lpstr>
      <vt:lpstr>Quality Improvement Collaboration </vt:lpstr>
      <vt:lpstr>Successful Feedback </vt:lpstr>
      <vt:lpstr>What else and What’s Next?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Tracy Jolly</cp:lastModifiedBy>
  <cp:revision>50</cp:revision>
  <dcterms:created xsi:type="dcterms:W3CDTF">2017-09-12T07:46:05Z</dcterms:created>
  <dcterms:modified xsi:type="dcterms:W3CDTF">2021-07-14T09:51:38Z</dcterms:modified>
</cp:coreProperties>
</file>